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81b27282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81b27282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4959a0124b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4959a0124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81b27282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81b27282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81b27282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81b27282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81b27282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81b27282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81b27282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81b27282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81b27282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81b27282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81b27282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81b27282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81b27282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81b27282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81b27282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81b27282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fdbe53b8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fdbe53b8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81b27282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81b27282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fdbe53b8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fdbe53b8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81b27282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81b27282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81b27282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81b27282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81b272820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81b272820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81b27282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81b27282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/>
              <a:t>Unidade rem :</a:t>
            </a:r>
            <a:r>
              <a:rPr lang="en"/>
              <a:t> Seguinte a mesma ideia, o rem se baseia no tamanho definido na raiz (rem = root em). A raiz geralmente é a TAG html. Exemplo:</a:t>
            </a:r>
            <a:endParaRPr/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n"/>
              <a:t>html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font-size: 14px; //Tamanho da fonte na raiz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font-size: 1.2rem; //Aqui o valor é 16.8px, pois 14*1.2 = 16.8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81b272820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81b27282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481b272820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481b27282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81f09c0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481f09c0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481f09c09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481f09c09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fdbe53b86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fdbe53b86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481f09c09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481f09c09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481f09c09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481f09c09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63466a6a3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63466a6a3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481f09c09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481f09c09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481f09c09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481f09c09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81f09c09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481f09c09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481f09c09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481f09c09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eb0513ca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eb0513ca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481f09c09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481f09c09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481f09c09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481f09c09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481f09c09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481f09c09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481f09c09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481f09c09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81f09c09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81f09c09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63466a6a3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63466a6a3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481f09c09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481f09c09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481f09c096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481f09c09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481f09c09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481f09c09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481f09c096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481f09c096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81f09c096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81f09c096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4828518848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4828518848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482851884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482851884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4828518848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4828518848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63466a6a3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63466a6a3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63466a6a3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63466a6a3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63466a6a36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63466a6a3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63466a6a3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63466a6a3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63466a6a3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63466a6a3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3466a6a3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3466a6a3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81b27282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81b27282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63466a6a3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63466a6a3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4828518848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4828518848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4828518848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4828518848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63466a6a36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63466a6a3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63466a6a3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63466a6a3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4828518848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4828518848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63466a6a36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63466a6a36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4828518848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4828518848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63466a6a36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63466a6a3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4828518848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4828518848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81b27282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81b27282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4828518848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4828518848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4828518848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4828518848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4828518848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4828518848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4828518848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4828518848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4828518848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4828518848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63466a6a36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63466a6a36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828518848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4828518848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4828518848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4828518848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4828518848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4828518848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4828518848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4828518848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4828518848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4828518848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4828518848_1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4828518848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4828518848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4828518848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63466a6a36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63466a6a36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4832a104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4832a104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4832a104d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4832a104d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832a104d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832a104d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4832a104d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4832a104d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4832a104d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4832a104d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4832a104d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4832a104d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4832a104d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4832a104d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4832a104d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4832a104d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4832a104d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4832a104d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832a104d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4832a104d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4832a104d1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4832a104d1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63466a6a36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63466a6a36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3466a6a36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3466a6a36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63466a6a36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63466a6a36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4959a012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4959a012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4959a0124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4959a0124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137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36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41.png"/><Relationship Id="rId6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42.png"/><Relationship Id="rId6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hyperlink" Target="https://www.w3schools.com/bootstrap/default.asp" TargetMode="External"/><Relationship Id="rId6" Type="http://schemas.openxmlformats.org/officeDocument/2006/relationships/hyperlink" Target="https://www.w3schools.com/icons/default.asp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2.png"/><Relationship Id="rId6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7.png"/><Relationship Id="rId4" Type="http://schemas.openxmlformats.org/officeDocument/2006/relationships/image" Target="../media/image66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0.png"/><Relationship Id="rId6" Type="http://schemas.openxmlformats.org/officeDocument/2006/relationships/image" Target="../media/image6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5.png"/><Relationship Id="rId6" Type="http://schemas.openxmlformats.org/officeDocument/2006/relationships/image" Target="../media/image7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1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9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4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9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4.png"/><Relationship Id="rId4" Type="http://schemas.openxmlformats.org/officeDocument/2006/relationships/image" Target="../media/image85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3.png"/><Relationship Id="rId4" Type="http://schemas.openxmlformats.org/officeDocument/2006/relationships/image" Target="../media/image87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1.png"/><Relationship Id="rId4" Type="http://schemas.openxmlformats.org/officeDocument/2006/relationships/image" Target="../media/image102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0.png"/><Relationship Id="rId4" Type="http://schemas.openxmlformats.org/officeDocument/2006/relationships/image" Target="../media/image96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5.png"/><Relationship Id="rId4" Type="http://schemas.openxmlformats.org/officeDocument/2006/relationships/image" Target="../media/image98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4.png"/><Relationship Id="rId4" Type="http://schemas.openxmlformats.org/officeDocument/2006/relationships/image" Target="../media/image101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3.png"/><Relationship Id="rId4" Type="http://schemas.openxmlformats.org/officeDocument/2006/relationships/image" Target="../media/image99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7.png"/><Relationship Id="rId4" Type="http://schemas.openxmlformats.org/officeDocument/2006/relationships/image" Target="../media/image110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5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13.png"/><Relationship Id="rId6" Type="http://schemas.openxmlformats.org/officeDocument/2006/relationships/image" Target="../media/image10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06.png"/><Relationship Id="rId4" Type="http://schemas.openxmlformats.org/officeDocument/2006/relationships/image" Target="../media/image117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9.png"/><Relationship Id="rId6" Type="http://schemas.openxmlformats.org/officeDocument/2006/relationships/image" Target="../media/image11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11.png"/><Relationship Id="rId6" Type="http://schemas.openxmlformats.org/officeDocument/2006/relationships/image" Target="../media/image11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5.png"/><Relationship Id="rId4" Type="http://schemas.openxmlformats.org/officeDocument/2006/relationships/image" Target="../media/image1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16.png"/><Relationship Id="rId4" Type="http://schemas.openxmlformats.org/officeDocument/2006/relationships/image" Target="../media/image119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2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4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25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8.png"/><Relationship Id="rId4" Type="http://schemas.openxmlformats.org/officeDocument/2006/relationships/image" Target="../media/image125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1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30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3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3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3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3.png"/><Relationship Id="rId4" Type="http://schemas.openxmlformats.org/officeDocument/2006/relationships/image" Target="../media/image129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08075" y="-700313"/>
            <a:ext cx="11477389" cy="65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5058125" y="179825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Prof. Pedro Clarindo da Silva Neto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descr="Open Chromebook laptop computer" id="137" name="Google Shape;137;p17"/>
          <p:cNvPicPr preferRelativeResize="0"/>
          <p:nvPr/>
        </p:nvPicPr>
        <p:blipFill rotWithShape="1">
          <a:blip r:embed="rId4">
            <a:alphaModFix/>
          </a:blip>
          <a:srcRect b="0" l="0" r="3344" t="0"/>
          <a:stretch/>
        </p:blipFill>
        <p:spPr>
          <a:xfrm>
            <a:off x="4911025" y="14526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8" name="Google Shape;138;p17"/>
          <p:cNvPicPr preferRelativeResize="0"/>
          <p:nvPr/>
        </p:nvPicPr>
        <p:blipFill rotWithShape="1">
          <a:blip r:embed="rId5">
            <a:alphaModFix/>
          </a:blip>
          <a:srcRect b="20500" l="0" r="0" t="3655"/>
          <a:stretch/>
        </p:blipFill>
        <p:spPr>
          <a:xfrm>
            <a:off x="5485325" y="16984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9" name="Google Shape;139;p17"/>
          <p:cNvPicPr preferRelativeResize="0"/>
          <p:nvPr/>
        </p:nvPicPr>
        <p:blipFill rotWithShape="1">
          <a:blip r:embed="rId6">
            <a:alphaModFix/>
          </a:blip>
          <a:srcRect b="0" l="0" r="19980" t="0"/>
          <a:stretch/>
        </p:blipFill>
        <p:spPr>
          <a:xfrm>
            <a:off x="8525051" y="22026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descr="Mobile View" id="140" name="Google Shape;140;p17"/>
          <p:cNvPicPr preferRelativeResize="0"/>
          <p:nvPr/>
        </p:nvPicPr>
        <p:blipFill rotWithShape="1">
          <a:blip r:embed="rId7">
            <a:alphaModFix/>
          </a:blip>
          <a:srcRect b="16352" l="-384" r="23473" t="0"/>
          <a:stretch/>
        </p:blipFill>
        <p:spPr>
          <a:xfrm>
            <a:off x="8575425" y="23904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O Bootstrap 4  foi desenvolvido para ser responsivo a dispositivos móveis. Os estilos mobile-first são parte do framework principal.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Para garantir a renderização adequada e o zoom de toque, adicione a seguinte tag </a:t>
            </a:r>
            <a:r>
              <a:rPr lang="en"/>
              <a:t>&lt;meta&gt; </a:t>
            </a:r>
            <a:r>
              <a:rPr lang="en"/>
              <a:t>dentro do elemento </a:t>
            </a:r>
            <a:r>
              <a:rPr lang="en"/>
              <a:t>&lt;head&gt;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O Bootstrap 4 é mobile-first</a:t>
            </a:r>
            <a:endParaRPr/>
          </a:p>
        </p:txBody>
      </p:sp>
      <p:sp>
        <p:nvSpPr>
          <p:cNvPr id="254" name="Google Shape;254;p2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150" y="3654175"/>
            <a:ext cx="683895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26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258" name="Google Shape;25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26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16"/>
          <p:cNvSpPr txBox="1"/>
          <p:nvPr>
            <p:ph type="title"/>
          </p:nvPr>
        </p:nvSpPr>
        <p:spPr>
          <a:xfrm>
            <a:off x="180550" y="1214875"/>
            <a:ext cx="38109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Carrossel</a:t>
            </a:r>
            <a:endParaRPr/>
          </a:p>
        </p:txBody>
      </p:sp>
      <p:sp>
        <p:nvSpPr>
          <p:cNvPr id="1337" name="Google Shape;1337;p11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16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339" name="Google Shape;133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425" y="1471350"/>
            <a:ext cx="7082450" cy="3155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0" name="Google Shape;1340;p116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341" name="Google Shape;1341;p1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2" name="Google Shape;1342;p116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348" name="Google Shape;1348;p1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</a:rPr>
              <a:t>https://www.w3schools.com/bootstrap4/bootstrap_get_started.asp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349" name="Google Shape;1349;p11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17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idx="1" type="body"/>
          </p:nvPr>
        </p:nvSpPr>
        <p:spPr>
          <a:xfrm>
            <a:off x="727650" y="30003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 </a:t>
            </a:r>
            <a:r>
              <a:rPr b="1" lang="en"/>
              <a:t>width=device-widt</a:t>
            </a:r>
            <a:r>
              <a:rPr lang="en"/>
              <a:t>h define a largura da página para seguir a largura da tela do dispositivo (que varia dependendo do dispositivo).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b="1" lang="en"/>
              <a:t>initial-scale=1 </a:t>
            </a:r>
            <a:r>
              <a:rPr lang="en"/>
              <a:t> define o nível de zoom inicial quando a página é carregada pela primeira vez pelo navegador.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O Bootstrap 4 é mobile-first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600" y="2145775"/>
            <a:ext cx="683895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27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270" name="Google Shape;27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7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 txBox="1"/>
          <p:nvPr>
            <p:ph idx="1" type="body"/>
          </p:nvPr>
        </p:nvSpPr>
        <p:spPr>
          <a:xfrm>
            <a:off x="760375" y="1934871"/>
            <a:ext cx="7688700" cy="16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O Bootstrap também requer um elemento container para envolver o  conteúdo do site.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Existem duas classes de contêiner para escolher:</a:t>
            </a:r>
            <a:endParaRPr/>
          </a:p>
          <a:p>
            <a:pPr indent="-298450" lvl="2" marL="13716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classe  </a:t>
            </a:r>
            <a:r>
              <a:rPr b="1" lang="en"/>
              <a:t>.container</a:t>
            </a:r>
            <a:r>
              <a:rPr lang="en"/>
              <a:t> fornece um contêiner responsivo de largura fixa</a:t>
            </a:r>
            <a:endParaRPr/>
          </a:p>
          <a:p>
            <a:pPr indent="-298450" lvl="2" marL="13716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classe </a:t>
            </a:r>
            <a:r>
              <a:rPr b="1" lang="en"/>
              <a:t> .container-fluid</a:t>
            </a:r>
            <a:r>
              <a:rPr lang="en"/>
              <a:t> fornece um contêiner de largura total , abrangendo toda a largura da viewport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Containers ou Recipientes</a:t>
            </a:r>
            <a:br>
              <a:rPr lang="en"/>
            </a:br>
            <a:br>
              <a:rPr lang="en"/>
            </a:br>
            <a:r>
              <a:rPr lang="en"/>
              <a:t> </a:t>
            </a:r>
            <a:endParaRPr/>
          </a:p>
        </p:txBody>
      </p:sp>
      <p:sp>
        <p:nvSpPr>
          <p:cNvPr id="278" name="Google Shape;278;p2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80" name="Google Shape;2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75" y="3429200"/>
            <a:ext cx="7386116" cy="1238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8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282" name="Google Shape;28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8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Duas páginas básicas do Bootstrap</a:t>
            </a:r>
            <a:br>
              <a:rPr lang="en"/>
            </a:br>
            <a:endParaRPr/>
          </a:p>
        </p:txBody>
      </p:sp>
      <p:sp>
        <p:nvSpPr>
          <p:cNvPr id="289" name="Google Shape;289;p29"/>
          <p:cNvSpPr txBox="1"/>
          <p:nvPr>
            <p:ph idx="1" type="subTitle"/>
          </p:nvPr>
        </p:nvSpPr>
        <p:spPr>
          <a:xfrm>
            <a:off x="5211375" y="1755150"/>
            <a:ext cx="3466800" cy="16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O exemplo a seguir mostra o código de uma página básica do Bootstrap (com um contêiner de largura fixa responsivo):</a:t>
            </a:r>
            <a:br>
              <a:rPr lang="en" sz="1300"/>
            </a:br>
            <a:br>
              <a:rPr lang="en" sz="1300"/>
            </a:br>
            <a:endParaRPr sz="1300"/>
          </a:p>
        </p:txBody>
      </p:sp>
      <p:sp>
        <p:nvSpPr>
          <p:cNvPr id="290" name="Google Shape;290;p2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9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292" name="Google Shape;292;p29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293" name="Google Shape;29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29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0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01" name="Google Shape;3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25" y="163800"/>
            <a:ext cx="7205550" cy="4583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30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303" name="Google Shape;30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30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1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11" name="Google Shape;3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8425"/>
            <a:ext cx="8839201" cy="29565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31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313" name="Google Shape;31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31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2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21" name="Google Shape;3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950" y="47500"/>
            <a:ext cx="7279925" cy="4616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32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323" name="Google Shape;32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2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3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31" name="Google Shape;331;p33"/>
          <p:cNvPicPr preferRelativeResize="0"/>
          <p:nvPr/>
        </p:nvPicPr>
        <p:blipFill rotWithShape="1">
          <a:blip r:embed="rId3">
            <a:alphaModFix/>
          </a:blip>
          <a:srcRect b="0" l="0" r="7304" t="0"/>
          <a:stretch/>
        </p:blipFill>
        <p:spPr>
          <a:xfrm>
            <a:off x="152400" y="1550525"/>
            <a:ext cx="8911902" cy="2341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33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333" name="Google Shape;333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33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Grade (Grid)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4"/>
          <p:cNvSpPr txBox="1"/>
          <p:nvPr/>
        </p:nvSpPr>
        <p:spPr>
          <a:xfrm>
            <a:off x="4572000" y="1529550"/>
            <a:ext cx="42825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 sistema de grade do Bootstrap permite até 12 colunas em toda a página.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 sistema de grade do Bootstrap é responsivo, e as colunas serão reorganizadas automaticamente dependendo do tamanho da tela.</a:t>
            </a:r>
            <a:b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 você não quiser usar todas as 12 colunas individualmente, poderá agrupar as colunas para criar colunas mais amplas: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3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4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43" name="Google Shape;3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238" y="2907286"/>
            <a:ext cx="7738882" cy="17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/>
          <p:nvPr>
            <p:ph idx="1" type="body"/>
          </p:nvPr>
        </p:nvSpPr>
        <p:spPr>
          <a:xfrm>
            <a:off x="760375" y="1934875"/>
            <a:ext cx="7688700" cy="25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sistema de grade do Bootstrap 4 tem cinco classes: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b="1" lang="en"/>
              <a:t>col- (extra small devices - telas com largura menor que 576px)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b="1" lang="en"/>
              <a:t>.col-sm- (small devices - tela</a:t>
            </a:r>
            <a:r>
              <a:rPr b="1" lang="en"/>
              <a:t>s com largura igual ou maior que  576px)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b="1" lang="en"/>
              <a:t>.col-md- (medium devices - telas com largura igual ou maior que </a:t>
            </a:r>
            <a:r>
              <a:rPr b="1" lang="en"/>
              <a:t>768px)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b="1" lang="en"/>
              <a:t>.col-lg- (large devices - </a:t>
            </a:r>
            <a:r>
              <a:rPr b="1" lang="en"/>
              <a:t>telas com largura igual ou maior que</a:t>
            </a:r>
            <a:r>
              <a:rPr b="1" lang="en"/>
              <a:t> 992px)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b="1" lang="en"/>
              <a:t>.col-xl- (xlarge devices - </a:t>
            </a:r>
            <a:r>
              <a:rPr b="1" lang="en"/>
              <a:t>telas com largura igual ou maior que</a:t>
            </a:r>
            <a:r>
              <a:rPr b="1" lang="en"/>
              <a:t> 1200px)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 classes acima podem ser combinadas para criar layouts mais dinâmicos e flexíveis.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de grade</a:t>
            </a:r>
            <a:endParaRPr/>
          </a:p>
        </p:txBody>
      </p:sp>
      <p:sp>
        <p:nvSpPr>
          <p:cNvPr id="350" name="Google Shape;350;p3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5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352" name="Google Shape;352;p35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353" name="Google Shape;353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5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é?</a:t>
            </a:r>
            <a:endParaRPr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3030725" y="1376350"/>
            <a:ext cx="55923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Bootstrap é um framework de front-end gratuito para um desenvolvimento web mais rápido e fácil;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O Bootstrap inclui modelos de design baseados em HTML e CSS para tipografia, formulários, botões, tabelas, navegação, modais, carrosséis de imagens e muitos outros plugins JavaScript opcionais;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O Bootstrap também oferece a capacidade de criar facilmente designs responsivos.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7" name="Google Shape;147;p18"/>
          <p:cNvSpPr txBox="1"/>
          <p:nvPr/>
        </p:nvSpPr>
        <p:spPr>
          <a:xfrm>
            <a:off x="5303775" y="3802975"/>
            <a:ext cx="655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w3c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7117850" y="4870800"/>
            <a:ext cx="2026200" cy="272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 txBox="1"/>
          <p:nvPr/>
        </p:nvSpPr>
        <p:spPr>
          <a:xfrm>
            <a:off x="7088100" y="4870800"/>
            <a:ext cx="19749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Prof. Pedro Clarindo da SIlva Neto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52" name="Google Shape;152;p18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53" name="Google Shape;15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8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"/>
          <p:cNvSpPr txBox="1"/>
          <p:nvPr>
            <p:ph idx="1" type="body"/>
          </p:nvPr>
        </p:nvSpPr>
        <p:spPr>
          <a:xfrm>
            <a:off x="760375" y="1934875"/>
            <a:ext cx="7809900" cy="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C</a:t>
            </a:r>
            <a:r>
              <a:rPr lang="en"/>
              <a:t>rie uma linha ( &lt;div class="row"&gt;). Em seguida, adicione o número desejado de colunas (tags com classes .col-*-* apropriadas ). O primeiro asterísco (*) representa a responsividade: sm, md, lg ou xl, enquanto o segundo representa um  número, que deve somar  12 para cada linha 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6"/>
          <p:cNvSpPr txBox="1"/>
          <p:nvPr>
            <p:ph type="title"/>
          </p:nvPr>
        </p:nvSpPr>
        <p:spPr>
          <a:xfrm>
            <a:off x="729450" y="1318650"/>
            <a:ext cx="844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 Básica de uma Grade Bootstrap</a:t>
            </a:r>
            <a:br>
              <a:rPr lang="en"/>
            </a:br>
            <a:endParaRPr/>
          </a:p>
        </p:txBody>
      </p:sp>
      <p:sp>
        <p:nvSpPr>
          <p:cNvPr id="361" name="Google Shape;361;p3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6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63" name="Google Shape;363;p36"/>
          <p:cNvPicPr preferRelativeResize="0"/>
          <p:nvPr/>
        </p:nvPicPr>
        <p:blipFill rotWithShape="1">
          <a:blip r:embed="rId3">
            <a:alphaModFix/>
          </a:blip>
          <a:srcRect b="68414" l="0" r="0" t="3888"/>
          <a:stretch/>
        </p:blipFill>
        <p:spPr>
          <a:xfrm>
            <a:off x="419900" y="3309275"/>
            <a:ext cx="8369649" cy="1238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36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365" name="Google Shape;36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36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/>
          <p:nvPr>
            <p:ph idx="1" type="body"/>
          </p:nvPr>
        </p:nvSpPr>
        <p:spPr>
          <a:xfrm>
            <a:off x="760375" y="1934875"/>
            <a:ext cx="7860000" cy="14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Segundo exemplo: </a:t>
            </a:r>
            <a:r>
              <a:rPr lang="en"/>
              <a:t> Em vez de adicionar um número a cada </a:t>
            </a:r>
            <a:r>
              <a:rPr b="1" lang="en"/>
              <a:t>col</a:t>
            </a:r>
            <a:r>
              <a:rPr lang="en"/>
              <a:t>, deixe que o Bootstrap lidar com a disposição para criar colunas de larguras iguais: dois elementos col criam duas colunas com largura de 50%, três cols=33.33%, quatro cols=25%. Você também pode usar .col-sm|md|lg|xl para criar colunas responsivas.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7"/>
          <p:cNvSpPr txBox="1"/>
          <p:nvPr>
            <p:ph type="title"/>
          </p:nvPr>
        </p:nvSpPr>
        <p:spPr>
          <a:xfrm>
            <a:off x="729450" y="1166250"/>
            <a:ext cx="844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 Básica de uma Grade Bootstrap</a:t>
            </a:r>
            <a:br>
              <a:rPr lang="en"/>
            </a:br>
            <a:endParaRPr/>
          </a:p>
        </p:txBody>
      </p:sp>
      <p:sp>
        <p:nvSpPr>
          <p:cNvPr id="373" name="Google Shape;373;p3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7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75" name="Google Shape;375;p37"/>
          <p:cNvPicPr preferRelativeResize="0"/>
          <p:nvPr/>
        </p:nvPicPr>
        <p:blipFill rotWithShape="1">
          <a:blip r:embed="rId3">
            <a:alphaModFix/>
          </a:blip>
          <a:srcRect b="4297" l="0" r="0" t="61731"/>
          <a:stretch/>
        </p:blipFill>
        <p:spPr>
          <a:xfrm>
            <a:off x="953850" y="3306550"/>
            <a:ext cx="7410700" cy="134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37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377" name="Google Shape;377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37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8"/>
          <p:cNvSpPr txBox="1"/>
          <p:nvPr>
            <p:ph idx="1" type="body"/>
          </p:nvPr>
        </p:nvSpPr>
        <p:spPr>
          <a:xfrm>
            <a:off x="760375" y="1934875"/>
            <a:ext cx="42849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O exemplo a seguir mostra como criar três colunas de largura igual em todos os dispositivos e telas.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8"/>
          <p:cNvSpPr txBox="1"/>
          <p:nvPr>
            <p:ph type="title"/>
          </p:nvPr>
        </p:nvSpPr>
        <p:spPr>
          <a:xfrm>
            <a:off x="729450" y="1318650"/>
            <a:ext cx="844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Três colunas iguais</a:t>
            </a:r>
            <a:br>
              <a:rPr lang="en"/>
            </a:br>
            <a:endParaRPr/>
          </a:p>
        </p:txBody>
      </p:sp>
      <p:sp>
        <p:nvSpPr>
          <p:cNvPr id="385" name="Google Shape;385;p3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8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87" name="Google Shape;3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675" y="2006250"/>
            <a:ext cx="313372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150" y="4069363"/>
            <a:ext cx="7677150" cy="419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38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390" name="Google Shape;390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38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9"/>
          <p:cNvSpPr txBox="1"/>
          <p:nvPr>
            <p:ph idx="1" type="body"/>
          </p:nvPr>
        </p:nvSpPr>
        <p:spPr>
          <a:xfrm>
            <a:off x="760375" y="1934875"/>
            <a:ext cx="42849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O exemplo a seguir mostra como obter quatro colunas de largura igual começando em tablets e dimensionando para áreas de trabalho grandes. Em telefones celulares ou telas com menos de 576 pixels de largura, as colunas serão empilhadas automaticamente: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9"/>
          <p:cNvSpPr txBox="1"/>
          <p:nvPr>
            <p:ph type="title"/>
          </p:nvPr>
        </p:nvSpPr>
        <p:spPr>
          <a:xfrm>
            <a:off x="729450" y="1318650"/>
            <a:ext cx="844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Colunas responsivas</a:t>
            </a:r>
            <a:endParaRPr/>
          </a:p>
        </p:txBody>
      </p:sp>
      <p:sp>
        <p:nvSpPr>
          <p:cNvPr id="398" name="Google Shape;398;p3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9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400" name="Google Shape;4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150" y="1748013"/>
            <a:ext cx="3793925" cy="1647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21775"/>
            <a:ext cx="8839201" cy="3021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39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403" name="Google Shape;403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39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/>
          <p:nvPr>
            <p:ph idx="1" type="body"/>
          </p:nvPr>
        </p:nvSpPr>
        <p:spPr>
          <a:xfrm>
            <a:off x="760375" y="1934875"/>
            <a:ext cx="42849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O exemplo a seguir mostra como obter duas colunas de largura variada começando em tablets e dimensionando para áreas de trabalho grandes: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0"/>
          <p:cNvSpPr txBox="1"/>
          <p:nvPr>
            <p:ph type="title"/>
          </p:nvPr>
        </p:nvSpPr>
        <p:spPr>
          <a:xfrm>
            <a:off x="729450" y="1318650"/>
            <a:ext cx="844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Duas colunas desiguais</a:t>
            </a:r>
            <a:br>
              <a:rPr lang="en"/>
            </a:br>
            <a:endParaRPr/>
          </a:p>
        </p:txBody>
      </p:sp>
      <p:sp>
        <p:nvSpPr>
          <p:cNvPr id="411" name="Google Shape;411;p4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0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413" name="Google Shape;4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250" y="2409313"/>
            <a:ext cx="3742625" cy="1185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21775"/>
            <a:ext cx="8839199" cy="31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40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416" name="Google Shape;41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40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1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Tipografia/Texto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1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"/>
          <p:cNvSpPr txBox="1"/>
          <p:nvPr>
            <p:ph idx="1" type="body"/>
          </p:nvPr>
        </p:nvSpPr>
        <p:spPr>
          <a:xfrm>
            <a:off x="760375" y="1934875"/>
            <a:ext cx="42849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O tamanho de fonte padrão global do Bootstrap 4 é 16px, com uma altura de linha de 1,5.</a:t>
            </a:r>
            <a:endParaRPr/>
          </a:p>
          <a:p>
            <a:pPr indent="-31115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A font-family padrão é "Helvetica Neue", Helvetica, Arial, sans-serif.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Além disso, todos os &lt;p&gt;elementos têm margin-top: 0e margin-bottom: 1rem(16px por padrão).</a:t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2"/>
          <p:cNvSpPr txBox="1"/>
          <p:nvPr>
            <p:ph type="title"/>
          </p:nvPr>
        </p:nvSpPr>
        <p:spPr>
          <a:xfrm>
            <a:off x="729450" y="1318650"/>
            <a:ext cx="844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Configurações Padrão do Bootstrap</a:t>
            </a:r>
            <a:br>
              <a:rPr lang="en"/>
            </a:br>
            <a:endParaRPr/>
          </a:p>
        </p:txBody>
      </p:sp>
      <p:sp>
        <p:nvSpPr>
          <p:cNvPr id="431" name="Google Shape;431;p4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2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433" name="Google Shape;433;p42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434" name="Google Shape;434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42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"/>
          <p:cNvSpPr txBox="1"/>
          <p:nvPr>
            <p:ph idx="1" type="body"/>
          </p:nvPr>
        </p:nvSpPr>
        <p:spPr>
          <a:xfrm>
            <a:off x="760375" y="1934875"/>
            <a:ext cx="42849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Por padrão, o Bootstrap irá estilizar os cabeçalhos HTML ( &lt;h1&gt;to &lt;h6&gt;) com um font-weight mais ousado e um aumento no font-size.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3"/>
          <p:cNvSpPr txBox="1"/>
          <p:nvPr>
            <p:ph type="title"/>
          </p:nvPr>
        </p:nvSpPr>
        <p:spPr>
          <a:xfrm>
            <a:off x="729450" y="1318650"/>
            <a:ext cx="844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&lt;h1&gt; - &lt;h6&gt;</a:t>
            </a:r>
            <a:endParaRPr/>
          </a:p>
        </p:txBody>
      </p:sp>
      <p:sp>
        <p:nvSpPr>
          <p:cNvPr id="442" name="Google Shape;442;p4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3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444" name="Google Shape;4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425" y="671200"/>
            <a:ext cx="3894275" cy="18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5613" y="2966975"/>
            <a:ext cx="4219575" cy="1314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43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447" name="Google Shape;447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43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4"/>
          <p:cNvSpPr txBox="1"/>
          <p:nvPr>
            <p:ph idx="1" type="body"/>
          </p:nvPr>
        </p:nvSpPr>
        <p:spPr>
          <a:xfrm>
            <a:off x="760375" y="1934875"/>
            <a:ext cx="42849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Em Bootstrap, o </a:t>
            </a:r>
            <a:r>
              <a:rPr lang="en"/>
              <a:t>elemento </a:t>
            </a:r>
            <a:r>
              <a:rPr lang="en"/>
              <a:t>&lt;small&gt; HTML é usado para criar um texto secundário mais claro em qualquer título: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4"/>
          <p:cNvSpPr txBox="1"/>
          <p:nvPr>
            <p:ph type="title"/>
          </p:nvPr>
        </p:nvSpPr>
        <p:spPr>
          <a:xfrm>
            <a:off x="729450" y="1318650"/>
            <a:ext cx="844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&lt;small&gt;</a:t>
            </a:r>
            <a:endParaRPr/>
          </a:p>
        </p:txBody>
      </p:sp>
      <p:sp>
        <p:nvSpPr>
          <p:cNvPr id="455" name="Google Shape;455;p4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4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457" name="Google Shape;4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113" y="3026774"/>
            <a:ext cx="7105463" cy="17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475" y="810025"/>
            <a:ext cx="2767250" cy="2216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44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460" name="Google Shape;460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44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5"/>
          <p:cNvSpPr txBox="1"/>
          <p:nvPr>
            <p:ph idx="1" type="body"/>
          </p:nvPr>
        </p:nvSpPr>
        <p:spPr>
          <a:xfrm>
            <a:off x="760375" y="1934875"/>
            <a:ext cx="32955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O Bootstrap irá estilizar o elemento HTML &lt;code&gt; da seguinte maneira: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5"/>
          <p:cNvSpPr txBox="1"/>
          <p:nvPr>
            <p:ph type="title"/>
          </p:nvPr>
        </p:nvSpPr>
        <p:spPr>
          <a:xfrm>
            <a:off x="729450" y="1318650"/>
            <a:ext cx="844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&lt;code&gt;</a:t>
            </a:r>
            <a:endParaRPr/>
          </a:p>
        </p:txBody>
      </p:sp>
      <p:sp>
        <p:nvSpPr>
          <p:cNvPr id="468" name="Google Shape;468;p4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5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470" name="Google Shape;4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25" y="3679025"/>
            <a:ext cx="8723551" cy="6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2750" y="615336"/>
            <a:ext cx="5695530" cy="1238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45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473" name="Google Shape;473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45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que usar?</a:t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7117850" y="4870800"/>
            <a:ext cx="2026200" cy="272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7088100" y="4870800"/>
            <a:ext cx="19749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Prof. Pedro Clarindo da SIlva Neto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62" name="Google Shape;162;p19"/>
          <p:cNvSpPr txBox="1"/>
          <p:nvPr>
            <p:ph idx="4294967295" type="subTitle"/>
          </p:nvPr>
        </p:nvSpPr>
        <p:spPr>
          <a:xfrm>
            <a:off x="1012675" y="2075750"/>
            <a:ext cx="65205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Char char="●"/>
            </a:pPr>
            <a:r>
              <a:rPr b="1"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Fácil de usar:</a:t>
            </a:r>
            <a:r>
              <a:rPr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qualquer pessoa com conhecimento básico de HTML e CSS pode começar a usar o Bootstrap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Char char="●"/>
            </a:pPr>
            <a:r>
              <a:rPr b="1"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Recursos responsivos:</a:t>
            </a:r>
            <a:r>
              <a:rPr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o CSS responsivo do Bootstrap se ajusta a telefones, tablets e desktops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Char char="●"/>
            </a:pPr>
            <a:r>
              <a:rPr b="1"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Abordagem mobile-first:</a:t>
            </a:r>
            <a:r>
              <a:rPr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No Bootstrap 3, os estilos mobile-first fazem parte do framework principal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Char char="●"/>
            </a:pPr>
            <a:r>
              <a:rPr b="1"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Compatibilidade do navegador: o</a:t>
            </a:r>
            <a:r>
              <a:rPr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Bootstrap é compatível com todos os navegadores modernos (Chrome, Firefox, Internet Explorer, Edge, Safari e Opera)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3" name="Google Shape;163;p1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65" name="Google Shape;165;p19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66" name="Google Shape;16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9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6"/>
          <p:cNvSpPr txBox="1"/>
          <p:nvPr>
            <p:ph idx="1" type="body"/>
          </p:nvPr>
        </p:nvSpPr>
        <p:spPr>
          <a:xfrm>
            <a:off x="414750" y="2050963"/>
            <a:ext cx="32955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O Bootstrap irá estilizar o elemento HTML &lt;ckbd&gt; da seguinte maneira: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6"/>
          <p:cNvSpPr txBox="1"/>
          <p:nvPr>
            <p:ph type="title"/>
          </p:nvPr>
        </p:nvSpPr>
        <p:spPr>
          <a:xfrm>
            <a:off x="729450" y="1318650"/>
            <a:ext cx="844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&lt;kbd&gt;</a:t>
            </a:r>
            <a:endParaRPr/>
          </a:p>
        </p:txBody>
      </p:sp>
      <p:sp>
        <p:nvSpPr>
          <p:cNvPr id="481" name="Google Shape;481;p4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483" name="Google Shape;4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424" y="1853849"/>
            <a:ext cx="4914465" cy="12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325" y="3543825"/>
            <a:ext cx="7703900" cy="8777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46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486" name="Google Shape;486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46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7"/>
          <p:cNvSpPr txBox="1"/>
          <p:nvPr>
            <p:ph idx="1" type="body"/>
          </p:nvPr>
        </p:nvSpPr>
        <p:spPr>
          <a:xfrm>
            <a:off x="414750" y="2050975"/>
            <a:ext cx="82053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O Bootstrap também possui algumas classes contextuais que podem ser usadas para fornecer "significado através das cores".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As classes de cores de texto são: .text-muted, .text-primary, .text-success, .text-info, .text-warning, .text-danger, .text-secondary, .text-white, .text-dark, .text-body(cor padrão corporal / muitas vezes preto) e .text-light: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7"/>
          <p:cNvSpPr txBox="1"/>
          <p:nvPr>
            <p:ph type="title"/>
          </p:nvPr>
        </p:nvSpPr>
        <p:spPr>
          <a:xfrm>
            <a:off x="729450" y="1318650"/>
            <a:ext cx="844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Cores de Texto</a:t>
            </a:r>
            <a:endParaRPr/>
          </a:p>
        </p:txBody>
      </p:sp>
      <p:sp>
        <p:nvSpPr>
          <p:cNvPr id="494" name="Google Shape;494;p4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7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496" name="Google Shape;496;p47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497" name="Google Shape;497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47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8"/>
          <p:cNvSpPr txBox="1"/>
          <p:nvPr>
            <p:ph type="title"/>
          </p:nvPr>
        </p:nvSpPr>
        <p:spPr>
          <a:xfrm>
            <a:off x="0" y="1349150"/>
            <a:ext cx="48081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Cores de Texto</a:t>
            </a:r>
            <a:endParaRPr/>
          </a:p>
        </p:txBody>
      </p:sp>
      <p:sp>
        <p:nvSpPr>
          <p:cNvPr id="504" name="Google Shape;504;p4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8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506" name="Google Shape;5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150" y="570763"/>
            <a:ext cx="2463133" cy="25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41050"/>
            <a:ext cx="5561284" cy="20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" name="Google Shape;508;p48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509" name="Google Shape;509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48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9"/>
          <p:cNvSpPr txBox="1"/>
          <p:nvPr>
            <p:ph type="title"/>
          </p:nvPr>
        </p:nvSpPr>
        <p:spPr>
          <a:xfrm>
            <a:off x="0" y="1349150"/>
            <a:ext cx="48081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Cores de Texto</a:t>
            </a:r>
            <a:endParaRPr/>
          </a:p>
        </p:txBody>
      </p:sp>
      <p:sp>
        <p:nvSpPr>
          <p:cNvPr id="516" name="Google Shape;516;p4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9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518" name="Google Shape;518;p49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519" name="Google Shape;519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49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1" name="Google Shape;521;p49"/>
          <p:cNvSpPr txBox="1"/>
          <p:nvPr>
            <p:ph idx="1" type="body"/>
          </p:nvPr>
        </p:nvSpPr>
        <p:spPr>
          <a:xfrm>
            <a:off x="152400" y="2064200"/>
            <a:ext cx="49137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Classes contextuais de texto também podem ser usadas em links, que irá adicionar um tom mais escuro no hover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6250" y="1142925"/>
            <a:ext cx="3825672" cy="17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975" y="3599953"/>
            <a:ext cx="7190007" cy="10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0"/>
          <p:cNvSpPr txBox="1"/>
          <p:nvPr>
            <p:ph type="title"/>
          </p:nvPr>
        </p:nvSpPr>
        <p:spPr>
          <a:xfrm>
            <a:off x="0" y="1349150"/>
            <a:ext cx="48081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Cores de Fundo</a:t>
            </a:r>
            <a:br>
              <a:rPr lang="en"/>
            </a:br>
            <a:endParaRPr/>
          </a:p>
        </p:txBody>
      </p:sp>
      <p:sp>
        <p:nvSpPr>
          <p:cNvPr id="529" name="Google Shape;529;p5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0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31" name="Google Shape;531;p50"/>
          <p:cNvSpPr txBox="1"/>
          <p:nvPr>
            <p:ph idx="1" type="body"/>
          </p:nvPr>
        </p:nvSpPr>
        <p:spPr>
          <a:xfrm>
            <a:off x="403625" y="2183338"/>
            <a:ext cx="8061000" cy="16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3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As classes de cores do fundo são: .bg-primary, .bg-success, .bg-info, .bg-warning, .bg-danger, .bg-secondary, .bg-dark e .bg-light.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Note-se que as cores de fundo não definem a cor do texto, de modo que, em alguns casos, você vai querer usá-los em conjunto com uma .text-*classe.</a:t>
            </a:r>
            <a:endParaRPr/>
          </a:p>
          <a:p>
            <a:pPr indent="0" lvl="0" marL="0" rtl="0" algn="l"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pSp>
        <p:nvGrpSpPr>
          <p:cNvPr id="532" name="Google Shape;532;p50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533" name="Google Shape;533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50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1"/>
          <p:cNvSpPr txBox="1"/>
          <p:nvPr>
            <p:ph type="title"/>
          </p:nvPr>
        </p:nvSpPr>
        <p:spPr>
          <a:xfrm>
            <a:off x="0" y="1349150"/>
            <a:ext cx="48081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Cores de Fundo</a:t>
            </a:r>
            <a:br>
              <a:rPr lang="en"/>
            </a:br>
            <a:endParaRPr/>
          </a:p>
        </p:txBody>
      </p:sp>
      <p:sp>
        <p:nvSpPr>
          <p:cNvPr id="540" name="Google Shape;540;p5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1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542" name="Google Shape;542;p51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543" name="Google Shape;543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51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5" name="Google Shape;54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2743488"/>
            <a:ext cx="6848175" cy="19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3325" y="337500"/>
            <a:ext cx="4181575" cy="26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2"/>
          <p:cNvSpPr txBox="1"/>
          <p:nvPr>
            <p:ph idx="1" type="body"/>
          </p:nvPr>
        </p:nvSpPr>
        <p:spPr>
          <a:xfrm>
            <a:off x="424900" y="2480413"/>
            <a:ext cx="32955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Indicam, respectivamente, o texto todo em minúsculo, maiúsculo ou com as primeiras letras em maiúsculo.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2"/>
          <p:cNvSpPr txBox="1"/>
          <p:nvPr>
            <p:ph type="title"/>
          </p:nvPr>
        </p:nvSpPr>
        <p:spPr>
          <a:xfrm>
            <a:off x="729450" y="1318650"/>
            <a:ext cx="84474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.text-lowercase, .text-uppercase e .text-capitalize</a:t>
            </a:r>
            <a:endParaRPr/>
          </a:p>
        </p:txBody>
      </p:sp>
      <p:sp>
        <p:nvSpPr>
          <p:cNvPr id="553" name="Google Shape;553;p5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2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555" name="Google Shape;5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875" y="3567175"/>
            <a:ext cx="44386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4800" y="2177800"/>
            <a:ext cx="2225125" cy="1651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7" name="Google Shape;557;p52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558" name="Google Shape;558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52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3"/>
          <p:cNvSpPr txBox="1"/>
          <p:nvPr>
            <p:ph idx="1" type="body"/>
          </p:nvPr>
        </p:nvSpPr>
        <p:spPr>
          <a:xfrm>
            <a:off x="363925" y="2177800"/>
            <a:ext cx="42792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Coloca todos os itens da lista em uma única linha (usada junto com .list-inline-item em cada um dos elementos &lt;li&gt;)</a:t>
            </a:r>
            <a:endParaRPr/>
          </a:p>
        </p:txBody>
      </p:sp>
      <p:sp>
        <p:nvSpPr>
          <p:cNvPr id="565" name="Google Shape;565;p53"/>
          <p:cNvSpPr txBox="1"/>
          <p:nvPr>
            <p:ph type="title"/>
          </p:nvPr>
        </p:nvSpPr>
        <p:spPr>
          <a:xfrm>
            <a:off x="729450" y="1318650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.list-inline</a:t>
            </a:r>
            <a:endParaRPr/>
          </a:p>
        </p:txBody>
      </p:sp>
      <p:sp>
        <p:nvSpPr>
          <p:cNvPr id="566" name="Google Shape;566;p5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3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568" name="Google Shape;5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425" y="1698600"/>
            <a:ext cx="382905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5" y="3379198"/>
            <a:ext cx="9144000" cy="1288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0" name="Google Shape;570;p53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571" name="Google Shape;571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53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4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Tabelas em Bootstrap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4"/>
          <p:cNvSpPr txBox="1"/>
          <p:nvPr/>
        </p:nvSpPr>
        <p:spPr>
          <a:xfrm>
            <a:off x="4572000" y="1277950"/>
            <a:ext cx="44094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Uma tabela básica do Bootstrap tem um preenchimento leve e apenas divisores horizontais.</a:t>
            </a:r>
            <a:b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classe .table  adiciona um estilo básico a uma tabela: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9" name="Google Shape;579;p5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4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581" name="Google Shape;5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671375"/>
            <a:ext cx="8973466" cy="2005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54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583" name="Google Shape;583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54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5"/>
          <p:cNvSpPr txBox="1"/>
          <p:nvPr>
            <p:ph idx="1" type="body"/>
          </p:nvPr>
        </p:nvSpPr>
        <p:spPr>
          <a:xfrm>
            <a:off x="375650" y="2759442"/>
            <a:ext cx="3295500" cy="7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 classe .table  adiciona um estilo básico a uma tabela: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5"/>
          <p:cNvSpPr txBox="1"/>
          <p:nvPr>
            <p:ph type="title"/>
          </p:nvPr>
        </p:nvSpPr>
        <p:spPr>
          <a:xfrm>
            <a:off x="729450" y="1318650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Tabela simples</a:t>
            </a:r>
            <a:endParaRPr/>
          </a:p>
        </p:txBody>
      </p:sp>
      <p:sp>
        <p:nvSpPr>
          <p:cNvPr id="591" name="Google Shape;591;p5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5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593" name="Google Shape;59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850" y="1523125"/>
            <a:ext cx="5507026" cy="311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4" name="Google Shape;594;p55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595" name="Google Shape;595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55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3 vs Boostrap 4</a:t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7117850" y="4870800"/>
            <a:ext cx="2026200" cy="272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/>
        </p:nvSpPr>
        <p:spPr>
          <a:xfrm>
            <a:off x="7088100" y="4870800"/>
            <a:ext cx="19749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Prof. Pedro Clarindo da SIlva Neto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75" name="Google Shape;175;p20"/>
          <p:cNvSpPr txBox="1"/>
          <p:nvPr>
            <p:ph idx="4294967295" type="subTitle"/>
          </p:nvPr>
        </p:nvSpPr>
        <p:spPr>
          <a:xfrm>
            <a:off x="1080900" y="2182944"/>
            <a:ext cx="6520500" cy="12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Char char="●"/>
            </a:pPr>
            <a:r>
              <a:rPr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Bootstrap 4 é a mais nova versão do Bootstrap; com novos componentes, de estilo mais rápido e mais responsivo.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Char char="●"/>
            </a:pPr>
            <a:r>
              <a:rPr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Bootstrap 4 tem suporte aos principais, mais recentes e estáveis navegadores e plataformas. No entanto, Internet Explorer 9  para baixo não é suportado.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6" name="Google Shape;176;p2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78" name="Google Shape;178;p20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79" name="Google Shape;17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0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" name="Google Shape;181;p20"/>
          <p:cNvSpPr txBox="1"/>
          <p:nvPr/>
        </p:nvSpPr>
        <p:spPr>
          <a:xfrm>
            <a:off x="1236900" y="3555225"/>
            <a:ext cx="6670200" cy="1219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Font typeface="Verdana"/>
              <a:buChar char="●"/>
            </a:pPr>
            <a:r>
              <a:rPr lang="en" sz="1150">
                <a:latin typeface="Verdana"/>
                <a:ea typeface="Verdana"/>
                <a:cs typeface="Verdana"/>
                <a:sym typeface="Verdana"/>
              </a:rPr>
              <a:t>Se você precisar de suporte para IE8-9, use </a:t>
            </a:r>
            <a:r>
              <a:rPr lang="en" sz="1150" u="sng">
                <a:latin typeface="Verdana"/>
                <a:ea typeface="Verdana"/>
                <a:cs typeface="Verdana"/>
                <a:sym typeface="Verdana"/>
                <a:hlinkClick r:id="rId5"/>
              </a:rPr>
              <a:t>Bootstrap 3.</a:t>
            </a:r>
            <a:r>
              <a:rPr lang="en" sz="1150">
                <a:latin typeface="Verdana"/>
                <a:ea typeface="Verdana"/>
                <a:cs typeface="Verdana"/>
                <a:sym typeface="Verdana"/>
              </a:rPr>
              <a:t> É a versão mais estável do Bootstrap, e ainda é suportado pela equipe de correções de bugs críticos e mudanças na documentação. No entanto, novos recursos não serão adicionados a ele.</a:t>
            </a:r>
            <a:endParaRPr sz="1150"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Font typeface="Verdana"/>
              <a:buChar char="●"/>
            </a:pPr>
            <a:r>
              <a:rPr lang="en" sz="1150">
                <a:latin typeface="Verdana"/>
                <a:ea typeface="Verdana"/>
                <a:cs typeface="Verdana"/>
                <a:sym typeface="Verdana"/>
              </a:rPr>
              <a:t>Sem suporte à ícones : Bootstrap 4 não suporta BS3 Glyphicons. Use ao invés disso,  </a:t>
            </a:r>
            <a:r>
              <a:rPr lang="en" sz="1150" u="sng">
                <a:latin typeface="Verdana"/>
                <a:ea typeface="Verdana"/>
                <a:cs typeface="Verdana"/>
                <a:sym typeface="Verdana"/>
                <a:hlinkClick r:id="rId6"/>
              </a:rPr>
              <a:t>Font-Awesome ou outras bibliotecas de ícone </a:t>
            </a:r>
            <a:r>
              <a:rPr lang="en" sz="1150">
                <a:latin typeface="Verdana"/>
                <a:ea typeface="Verdana"/>
                <a:cs typeface="Verdana"/>
                <a:sym typeface="Verdana"/>
              </a:rPr>
              <a:t>.</a:t>
            </a:r>
            <a:endParaRPr sz="1150">
              <a:latin typeface="Verdana"/>
              <a:ea typeface="Verdana"/>
              <a:cs typeface="Verdana"/>
              <a:sym typeface="Verdana"/>
            </a:endParaRPr>
          </a:p>
          <a:p>
            <a:pPr indent="0" lvl="0" marL="152400" marR="152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CC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CC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6"/>
          <p:cNvSpPr txBox="1"/>
          <p:nvPr>
            <p:ph idx="1" type="body"/>
          </p:nvPr>
        </p:nvSpPr>
        <p:spPr>
          <a:xfrm>
            <a:off x="294325" y="1984267"/>
            <a:ext cx="3295500" cy="7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  classe .table-striped adiciona listras de zebra a uma tabela:</a:t>
            </a:r>
            <a:br>
              <a:rPr lang="en" sz="1400"/>
            </a:br>
            <a:br>
              <a:rPr lang="en" sz="1400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6"/>
          <p:cNvSpPr txBox="1"/>
          <p:nvPr>
            <p:ph type="title"/>
          </p:nvPr>
        </p:nvSpPr>
        <p:spPr>
          <a:xfrm>
            <a:off x="729450" y="1318650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Linhas listradas</a:t>
            </a:r>
            <a:br>
              <a:rPr lang="en"/>
            </a:br>
            <a:endParaRPr/>
          </a:p>
        </p:txBody>
      </p:sp>
      <p:sp>
        <p:nvSpPr>
          <p:cNvPr id="603" name="Google Shape;603;p5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6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605" name="Google Shape;60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75" y="2906767"/>
            <a:ext cx="4828462" cy="168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348" y="813200"/>
            <a:ext cx="4985177" cy="2175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7" name="Google Shape;607;p56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608" name="Google Shape;608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56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7"/>
          <p:cNvSpPr txBox="1"/>
          <p:nvPr>
            <p:ph idx="1" type="body"/>
          </p:nvPr>
        </p:nvSpPr>
        <p:spPr>
          <a:xfrm>
            <a:off x="294325" y="1984267"/>
            <a:ext cx="3295500" cy="7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 classe .table-bordered adiciona bordas em todos os lados da tabela e células:</a:t>
            </a:r>
            <a:br>
              <a:rPr lang="en" sz="1400"/>
            </a:br>
            <a:br>
              <a:rPr lang="en" sz="1400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7"/>
          <p:cNvSpPr txBox="1"/>
          <p:nvPr>
            <p:ph type="title"/>
          </p:nvPr>
        </p:nvSpPr>
        <p:spPr>
          <a:xfrm>
            <a:off x="729450" y="1318650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Tabela com bordas</a:t>
            </a:r>
            <a:endParaRPr/>
          </a:p>
        </p:txBody>
      </p:sp>
      <p:sp>
        <p:nvSpPr>
          <p:cNvPr id="616" name="Google Shape;616;p5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7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618" name="Google Shape;618;p57"/>
          <p:cNvPicPr preferRelativeResize="0"/>
          <p:nvPr/>
        </p:nvPicPr>
        <p:blipFill rotWithShape="1">
          <a:blip r:embed="rId3">
            <a:alphaModFix/>
          </a:blip>
          <a:srcRect b="-13620" l="0" r="0" t="13620"/>
          <a:stretch/>
        </p:blipFill>
        <p:spPr>
          <a:xfrm>
            <a:off x="1013275" y="2937350"/>
            <a:ext cx="4919707" cy="20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348" y="796100"/>
            <a:ext cx="5925550" cy="2090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57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621" name="Google Shape;621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57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8"/>
          <p:cNvSpPr txBox="1"/>
          <p:nvPr>
            <p:ph idx="1" type="body"/>
          </p:nvPr>
        </p:nvSpPr>
        <p:spPr>
          <a:xfrm>
            <a:off x="294325" y="1984280"/>
            <a:ext cx="3527700" cy="12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 classe .table-hover adiciona um efeito hover (cor de plano de fundo cinza) nas linhas da tabela:</a:t>
            </a:r>
            <a:br>
              <a:rPr lang="en" sz="1400"/>
            </a:br>
            <a:br>
              <a:rPr lang="en" sz="1400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8"/>
          <p:cNvSpPr txBox="1"/>
          <p:nvPr>
            <p:ph type="title"/>
          </p:nvPr>
        </p:nvSpPr>
        <p:spPr>
          <a:xfrm>
            <a:off x="200850" y="13512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Tabela com efeito hover</a:t>
            </a:r>
            <a:endParaRPr/>
          </a:p>
        </p:txBody>
      </p:sp>
      <p:sp>
        <p:nvSpPr>
          <p:cNvPr id="629" name="Google Shape;629;p5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8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631" name="Google Shape;63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50" y="3127850"/>
            <a:ext cx="609600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475" y="1026650"/>
            <a:ext cx="4279349" cy="2317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3" name="Google Shape;633;p58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634" name="Google Shape;634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p58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9"/>
          <p:cNvSpPr txBox="1"/>
          <p:nvPr>
            <p:ph idx="1" type="body"/>
          </p:nvPr>
        </p:nvSpPr>
        <p:spPr>
          <a:xfrm>
            <a:off x="294325" y="2126575"/>
            <a:ext cx="37818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Classes contextuais podem ser usadas para colorir uma tabela inteira (&lt;table&gt;), linhas da tabela ( &lt;tr&gt;) ou as células da tabela ( &lt;td&gt;):</a:t>
            </a:r>
            <a:br>
              <a:rPr lang="en" sz="1400"/>
            </a:br>
            <a:br>
              <a:rPr lang="en" sz="1400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9"/>
          <p:cNvSpPr txBox="1"/>
          <p:nvPr>
            <p:ph type="title"/>
          </p:nvPr>
        </p:nvSpPr>
        <p:spPr>
          <a:xfrm>
            <a:off x="200850" y="13512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Contextuais</a:t>
            </a:r>
            <a:endParaRPr/>
          </a:p>
        </p:txBody>
      </p:sp>
      <p:sp>
        <p:nvSpPr>
          <p:cNvPr id="642" name="Google Shape;642;p5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9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644" name="Google Shape;6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200" y="1409829"/>
            <a:ext cx="4725199" cy="324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5" name="Google Shape;645;p59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646" name="Google Shape;646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59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0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654" name="Google Shape;654;p60"/>
          <p:cNvPicPr preferRelativeResize="0"/>
          <p:nvPr/>
        </p:nvPicPr>
        <p:blipFill rotWithShape="1">
          <a:blip r:embed="rId3">
            <a:alphaModFix/>
          </a:blip>
          <a:srcRect b="12960" l="0" r="0" t="0"/>
          <a:stretch/>
        </p:blipFill>
        <p:spPr>
          <a:xfrm>
            <a:off x="1618075" y="1143725"/>
            <a:ext cx="7659875" cy="3527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5" name="Google Shape;655;p60"/>
          <p:cNvGrpSpPr/>
          <p:nvPr/>
        </p:nvGrpSpPr>
        <p:grpSpPr>
          <a:xfrm>
            <a:off x="459892" y="68286"/>
            <a:ext cx="1256643" cy="1219890"/>
            <a:chOff x="485325" y="1262900"/>
            <a:chExt cx="3671174" cy="3341249"/>
          </a:xfrm>
        </p:grpSpPr>
        <p:pic>
          <p:nvPicPr>
            <p:cNvPr id="656" name="Google Shape;656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Google Shape;657;p60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61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664" name="Google Shape;664;p61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665" name="Google Shape;665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61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7" name="Google Shape;66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5449" y="192050"/>
            <a:ext cx="3489760" cy="44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2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Imagens</a:t>
            </a:r>
            <a:r>
              <a:rPr lang="en"/>
              <a:t> em Bootstrap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6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2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675" name="Google Shape;6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25" y="2424113"/>
            <a:ext cx="6562725" cy="220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6" name="Google Shape;676;p62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677" name="Google Shape;677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62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3"/>
          <p:cNvSpPr txBox="1"/>
          <p:nvPr>
            <p:ph idx="1" type="body"/>
          </p:nvPr>
        </p:nvSpPr>
        <p:spPr>
          <a:xfrm>
            <a:off x="294325" y="1984280"/>
            <a:ext cx="3527700" cy="12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 classe  .rounded adiciona cantos arredondados a uma imagem:</a:t>
            </a:r>
            <a:br>
              <a:rPr lang="en" sz="1400"/>
            </a:br>
            <a:br>
              <a:rPr lang="en" sz="1400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63"/>
          <p:cNvSpPr txBox="1"/>
          <p:nvPr>
            <p:ph type="title"/>
          </p:nvPr>
        </p:nvSpPr>
        <p:spPr>
          <a:xfrm>
            <a:off x="200850" y="13512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Cantos arredondados</a:t>
            </a:r>
            <a:endParaRPr/>
          </a:p>
        </p:txBody>
      </p:sp>
      <p:sp>
        <p:nvSpPr>
          <p:cNvPr id="685" name="Google Shape;685;p6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3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687" name="Google Shape;68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675" y="1009650"/>
            <a:ext cx="3050513" cy="24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00" y="3727613"/>
            <a:ext cx="7038975" cy="857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63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690" name="Google Shape;690;p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63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4"/>
          <p:cNvSpPr txBox="1"/>
          <p:nvPr>
            <p:ph idx="1" type="body"/>
          </p:nvPr>
        </p:nvSpPr>
        <p:spPr>
          <a:xfrm>
            <a:off x="294325" y="1984280"/>
            <a:ext cx="3527700" cy="12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 classe .rounded-circle modela a imagem para um círculo.</a:t>
            </a:r>
            <a:br>
              <a:rPr lang="en" sz="1400"/>
            </a:br>
            <a:br>
              <a:rPr lang="en" sz="1400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4"/>
          <p:cNvSpPr txBox="1"/>
          <p:nvPr>
            <p:ph type="title"/>
          </p:nvPr>
        </p:nvSpPr>
        <p:spPr>
          <a:xfrm>
            <a:off x="200850" y="13512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Círculo</a:t>
            </a:r>
            <a:endParaRPr/>
          </a:p>
        </p:txBody>
      </p:sp>
      <p:sp>
        <p:nvSpPr>
          <p:cNvPr id="698" name="Google Shape;698;p6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4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00" name="Google Shape;7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50" y="3576239"/>
            <a:ext cx="8791476" cy="1028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623" y="588400"/>
            <a:ext cx="3275700" cy="254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2" name="Google Shape;702;p64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703" name="Google Shape;703;p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4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5"/>
          <p:cNvSpPr txBox="1"/>
          <p:nvPr>
            <p:ph idx="1" type="body"/>
          </p:nvPr>
        </p:nvSpPr>
        <p:spPr>
          <a:xfrm>
            <a:off x="294325" y="1984280"/>
            <a:ext cx="3527700" cy="12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 classe </a:t>
            </a:r>
            <a:r>
              <a:rPr lang="en" sz="1400"/>
              <a:t>.img-thumbnail modela a imagem para uma miniatura (com borda):</a:t>
            </a:r>
            <a:br>
              <a:rPr lang="en" sz="1400"/>
            </a:br>
            <a:br>
              <a:rPr lang="en" sz="1400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5"/>
          <p:cNvSpPr txBox="1"/>
          <p:nvPr>
            <p:ph type="title"/>
          </p:nvPr>
        </p:nvSpPr>
        <p:spPr>
          <a:xfrm>
            <a:off x="200850" y="13512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Miniatura (thumbnail)</a:t>
            </a:r>
            <a:endParaRPr/>
          </a:p>
        </p:txBody>
      </p:sp>
      <p:sp>
        <p:nvSpPr>
          <p:cNvPr id="711" name="Google Shape;711;p6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5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13" name="Google Shape;7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50" y="3481280"/>
            <a:ext cx="828675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0723" y="653907"/>
            <a:ext cx="3527700" cy="2983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5" name="Google Shape;715;p65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716" name="Google Shape;716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5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Onde obter?</a:t>
            </a:r>
            <a:endParaRPr/>
          </a:p>
        </p:txBody>
      </p:sp>
      <p:sp>
        <p:nvSpPr>
          <p:cNvPr id="187" name="Google Shape;187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Você pode:</a:t>
            </a:r>
            <a:r>
              <a:rPr b="1" lang="en" sz="1600">
                <a:solidFill>
                  <a:schemeClr val="dk1"/>
                </a:solidFill>
              </a:rPr>
              <a:t>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●"/>
            </a:pPr>
            <a:r>
              <a:rPr lang="en" sz="11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Faça o download do Bootstrap em getbootstrap.com</a:t>
            </a:r>
            <a:endParaRPr sz="11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●"/>
            </a:pPr>
            <a:r>
              <a:rPr lang="en" sz="11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Incluir Bootstrap de um CDN</a:t>
            </a:r>
            <a:endParaRPr sz="11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7117850" y="4870800"/>
            <a:ext cx="2026200" cy="272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7088100" y="4870800"/>
            <a:ext cx="19749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Prof. Pedro Clarindo da SIlva Neto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92" name="Google Shape;192;p21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93" name="Google Shape;19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1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6"/>
          <p:cNvSpPr txBox="1"/>
          <p:nvPr>
            <p:ph idx="1" type="body"/>
          </p:nvPr>
        </p:nvSpPr>
        <p:spPr>
          <a:xfrm>
            <a:off x="65575" y="1952550"/>
            <a:ext cx="6033300" cy="1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As imagens responsivas são ajustadas automaticamente para se ajustarem ao tamanho da tela.</a:t>
            </a:r>
            <a:br>
              <a:rPr lang="en" sz="1400"/>
            </a:br>
            <a:r>
              <a:rPr lang="en" sz="1400"/>
              <a:t>Crie imagens responsivas adicionando uma classe .img-fluid  à tag &lt;img&gt;. A imagem será dimensionada adequadamente ao elemento pai.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A classe .img-fluid aplica max-width: 100%;  e  height: auto; a imagem: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6"/>
          <p:cNvSpPr txBox="1"/>
          <p:nvPr>
            <p:ph type="title"/>
          </p:nvPr>
        </p:nvSpPr>
        <p:spPr>
          <a:xfrm>
            <a:off x="200850" y="13512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Imagens responsivas</a:t>
            </a:r>
            <a:endParaRPr/>
          </a:p>
        </p:txBody>
      </p:sp>
      <p:sp>
        <p:nvSpPr>
          <p:cNvPr id="724" name="Google Shape;724;p6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6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726" name="Google Shape;726;p66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727" name="Google Shape;727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6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9" name="Google Shape;72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6600" y="693400"/>
            <a:ext cx="2170905" cy="24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400" y="3746975"/>
            <a:ext cx="7534275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7"/>
          <p:cNvSpPr txBox="1"/>
          <p:nvPr>
            <p:ph idx="1" type="body"/>
          </p:nvPr>
        </p:nvSpPr>
        <p:spPr>
          <a:xfrm>
            <a:off x="65575" y="2224600"/>
            <a:ext cx="47538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 jumbotron indica uma grande caixa cinza para chamar atenção extra para algum conteúdo ou informação especial.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Dica: Dentro de um jumbotron você pode colocar quase qualquer HTML válido, incluindo outros elementos Bootstrap / classes.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 um elemento &lt;div&gt; com a classe .jumbotron para criar uma jumbotron:</a:t>
            </a:r>
            <a:endParaRPr/>
          </a:p>
        </p:txBody>
      </p:sp>
      <p:sp>
        <p:nvSpPr>
          <p:cNvPr id="736" name="Google Shape;736;p67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Jumbotron</a:t>
            </a:r>
            <a:endParaRPr/>
          </a:p>
        </p:txBody>
      </p:sp>
      <p:sp>
        <p:nvSpPr>
          <p:cNvPr id="737" name="Google Shape;737;p6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67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39" name="Google Shape;73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875" y="2037388"/>
            <a:ext cx="3729956" cy="25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4400" y="550500"/>
            <a:ext cx="5429250" cy="13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Google Shape;741;p67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742" name="Google Shape;742;p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67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8"/>
          <p:cNvSpPr txBox="1"/>
          <p:nvPr>
            <p:ph idx="1" type="body"/>
          </p:nvPr>
        </p:nvSpPr>
        <p:spPr>
          <a:xfrm>
            <a:off x="-181800" y="2114150"/>
            <a:ext cx="5446500" cy="15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40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Se você quer um  jumbotron  de largura total sem bordas arredondadas, adicione a classe .jumbotron-fluid e um .container ou .container-fluid dentro dele:</a:t>
            </a:r>
            <a:endParaRPr sz="14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49" name="Google Shape;749;p68"/>
          <p:cNvSpPr txBox="1"/>
          <p:nvPr>
            <p:ph type="title"/>
          </p:nvPr>
        </p:nvSpPr>
        <p:spPr>
          <a:xfrm>
            <a:off x="180550" y="1214875"/>
            <a:ext cx="3153600" cy="12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Jumbotron de largura total</a:t>
            </a:r>
            <a:endParaRPr/>
          </a:p>
        </p:txBody>
      </p:sp>
      <p:sp>
        <p:nvSpPr>
          <p:cNvPr id="750" name="Google Shape;750;p6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8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52" name="Google Shape;7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900" y="643024"/>
            <a:ext cx="5347682" cy="18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150" y="3247099"/>
            <a:ext cx="7576854" cy="150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4" name="Google Shape;754;p68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755" name="Google Shape;755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68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9"/>
          <p:cNvSpPr txBox="1"/>
          <p:nvPr>
            <p:ph idx="1" type="body"/>
          </p:nvPr>
        </p:nvSpPr>
        <p:spPr>
          <a:xfrm>
            <a:off x="0" y="1898031"/>
            <a:ext cx="4753800" cy="22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40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Um card em Bootstrap 4 é uma caixa com bordas e um espaçamento  em torno de seu conteúdo. Ele inclui opções para cabeçalhos, rodapés, conteúdo, cores, etc.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Um card básico é criado com a classe .card  e o conteúdo dentro do card que tem uma classe.card-body: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62" name="Google Shape;762;p69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Cards</a:t>
            </a:r>
            <a:endParaRPr/>
          </a:p>
        </p:txBody>
      </p:sp>
      <p:sp>
        <p:nvSpPr>
          <p:cNvPr id="763" name="Google Shape;763;p6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9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65" name="Google Shape;76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025" y="2370500"/>
            <a:ext cx="345757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675" y="853200"/>
            <a:ext cx="3802263" cy="9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69"/>
          <p:cNvSpPr txBox="1"/>
          <p:nvPr/>
        </p:nvSpPr>
        <p:spPr>
          <a:xfrm>
            <a:off x="5371475" y="3504500"/>
            <a:ext cx="3318900" cy="1061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6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 você está familiarizado com Bootstrap 3, cards substituem os panels, wells e thumbnails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68" name="Google Shape;768;p69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769" name="Google Shape;769;p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0" name="Google Shape;770;p69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0"/>
          <p:cNvSpPr txBox="1"/>
          <p:nvPr>
            <p:ph idx="1" type="body"/>
          </p:nvPr>
        </p:nvSpPr>
        <p:spPr>
          <a:xfrm>
            <a:off x="0" y="1898031"/>
            <a:ext cx="4753800" cy="22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A classe .card-header adiciona um título para o card e a classe .card-footer adiciona um rodapé para o card:</a:t>
            </a:r>
            <a:endParaRPr sz="1400"/>
          </a:p>
        </p:txBody>
      </p:sp>
      <p:sp>
        <p:nvSpPr>
          <p:cNvPr id="776" name="Google Shape;776;p70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e Footer</a:t>
            </a:r>
            <a:endParaRPr/>
          </a:p>
        </p:txBody>
      </p:sp>
      <p:sp>
        <p:nvSpPr>
          <p:cNvPr id="777" name="Google Shape;777;p7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70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779" name="Google Shape;779;p70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780" name="Google Shape;780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Google Shape;781;p70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2" name="Google Shape;78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8350" y="2849399"/>
            <a:ext cx="5647299" cy="17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5513" y="1077663"/>
            <a:ext cx="3343275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1"/>
          <p:cNvSpPr txBox="1"/>
          <p:nvPr>
            <p:ph idx="1" type="body"/>
          </p:nvPr>
        </p:nvSpPr>
        <p:spPr>
          <a:xfrm>
            <a:off x="0" y="1898025"/>
            <a:ext cx="5079600" cy="22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Para adicionar uma cor de fundo ao card, use classes contextuais ( .bg-primary, .bg-success, .bg-info, .bg-warning, .bg-danger, .bg-secondary, .bg-darke .bg-light.</a:t>
            </a:r>
            <a:endParaRPr sz="1400"/>
          </a:p>
          <a:p>
            <a:pPr indent="0" lvl="0" marL="0" rtl="0" algn="l"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89" name="Google Shape;789;p71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Cards contextuais</a:t>
            </a:r>
            <a:endParaRPr/>
          </a:p>
        </p:txBody>
      </p:sp>
      <p:sp>
        <p:nvSpPr>
          <p:cNvPr id="790" name="Google Shape;790;p7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71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792" name="Google Shape;792;p71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793" name="Google Shape;793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71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5" name="Google Shape;79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0625" y="598700"/>
            <a:ext cx="4294250" cy="31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2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Cards contextuais</a:t>
            </a:r>
            <a:endParaRPr/>
          </a:p>
        </p:txBody>
      </p:sp>
      <p:sp>
        <p:nvSpPr>
          <p:cNvPr id="801" name="Google Shape;801;p7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72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803" name="Google Shape;803;p72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804" name="Google Shape;804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5" name="Google Shape;805;p72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6" name="Google Shape;806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1999" y="2183063"/>
            <a:ext cx="328612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00" y="1959213"/>
            <a:ext cx="337185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3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Títulos, textos e links</a:t>
            </a:r>
            <a:endParaRPr/>
          </a:p>
        </p:txBody>
      </p:sp>
      <p:sp>
        <p:nvSpPr>
          <p:cNvPr id="813" name="Google Shape;813;p7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73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815" name="Google Shape;815;p73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816" name="Google Shape;816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73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8" name="Google Shape;818;p73"/>
          <p:cNvSpPr txBox="1"/>
          <p:nvPr>
            <p:ph idx="1" type="body"/>
          </p:nvPr>
        </p:nvSpPr>
        <p:spPr>
          <a:xfrm>
            <a:off x="119025" y="2083125"/>
            <a:ext cx="5079600" cy="22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30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Use .card-title para adicionar títulos a um card  em qualquer elemento de cabeçalho. A classe .card-text é usada para remover margens inferiores para um elemento &lt;p&gt; Se esta é a lastchild  (ou o única) dentro .card-body. A classe .card-link adiciona uma cor azul a qualquer link, e um efeito hover.</a:t>
            </a:r>
            <a:endParaRPr sz="1400"/>
          </a:p>
          <a:p>
            <a:pPr indent="0" lvl="0" marL="457200" rtl="0" algn="l"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4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Títulos, textos e links</a:t>
            </a:r>
            <a:endParaRPr/>
          </a:p>
        </p:txBody>
      </p:sp>
      <p:sp>
        <p:nvSpPr>
          <p:cNvPr id="824" name="Google Shape;824;p7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74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826" name="Google Shape;826;p74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827" name="Google Shape;827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74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9" name="Google Shape;82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5725" y="628625"/>
            <a:ext cx="3885450" cy="23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75" y="2677513"/>
            <a:ext cx="50101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5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Images</a:t>
            </a:r>
            <a:endParaRPr/>
          </a:p>
        </p:txBody>
      </p:sp>
      <p:sp>
        <p:nvSpPr>
          <p:cNvPr id="836" name="Google Shape;836;p7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75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838" name="Google Shape;838;p75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839" name="Google Shape;839;p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75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1" name="Google Shape;841;p75"/>
          <p:cNvSpPr txBox="1"/>
          <p:nvPr>
            <p:ph idx="1" type="body"/>
          </p:nvPr>
        </p:nvSpPr>
        <p:spPr>
          <a:xfrm>
            <a:off x="119025" y="2083125"/>
            <a:ext cx="4775400" cy="18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Adicionare .card-img-top ou  .card-img-bottom a um elemento &lt;img&gt;para colocar a imagem na parte superior ou na parte inferior dentro do card.. Note que nós adicionamos a imagem do .card-body para abranger toda a largura:</a:t>
            </a:r>
            <a:endParaRPr sz="1400"/>
          </a:p>
          <a:p>
            <a:pPr indent="0" lvl="0" marL="0" rtl="0" algn="l"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842" name="Google Shape;84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5949" y="160850"/>
            <a:ext cx="1551150" cy="452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Onde obter?</a:t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7117850" y="4870800"/>
            <a:ext cx="2026200" cy="272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7088100" y="4870800"/>
            <a:ext cx="19749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Prof. Pedro Clarindo da SIlva Neto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202" name="Google Shape;202;p2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204" name="Google Shape;204;p22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205" name="Google Shape;20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2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400" y="68275"/>
            <a:ext cx="4222650" cy="18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5901250" y="1086075"/>
            <a:ext cx="985800" cy="925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4200" y="2137575"/>
            <a:ext cx="4381041" cy="13791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0" name="Google Shape;210;p22"/>
          <p:cNvSpPr/>
          <p:nvPr/>
        </p:nvSpPr>
        <p:spPr>
          <a:xfrm>
            <a:off x="4531100" y="2932488"/>
            <a:ext cx="786000" cy="746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6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Images</a:t>
            </a:r>
            <a:endParaRPr/>
          </a:p>
        </p:txBody>
      </p:sp>
      <p:sp>
        <p:nvSpPr>
          <p:cNvPr id="848" name="Google Shape;848;p7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76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850" name="Google Shape;850;p76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851" name="Google Shape;851;p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p76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3" name="Google Shape;853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4150" y="655100"/>
            <a:ext cx="5858650" cy="38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7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Alerts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7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77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861" name="Google Shape;861;p77"/>
          <p:cNvSpPr txBox="1"/>
          <p:nvPr>
            <p:ph idx="2" type="body"/>
          </p:nvPr>
        </p:nvSpPr>
        <p:spPr>
          <a:xfrm>
            <a:off x="65575" y="2751100"/>
            <a:ext cx="4209300" cy="19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O Bootstrap fornece uma maneira fácil de criar mensagens de alerta predefinidas.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Os alertas são criados com a classe .alert, seguido por uma das classes contextuais .alert-success, .alert-info, .alert-warning, .alert-danger, .alert-primary, .alert-secondary, .alert-lightou .alert-dark:</a:t>
            </a:r>
            <a:br>
              <a:rPr lang="en" sz="1400"/>
            </a:br>
            <a:br>
              <a:rPr lang="en" sz="1400"/>
            </a:br>
            <a:endParaRPr sz="1400"/>
          </a:p>
        </p:txBody>
      </p:sp>
      <p:grpSp>
        <p:nvGrpSpPr>
          <p:cNvPr id="862" name="Google Shape;862;p77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863" name="Google Shape;863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4" name="Google Shape;864;p77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5" name="Google Shape;865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9425" y="218500"/>
            <a:ext cx="4564324" cy="376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8"/>
          <p:cNvSpPr txBox="1"/>
          <p:nvPr>
            <p:ph type="title"/>
          </p:nvPr>
        </p:nvSpPr>
        <p:spPr>
          <a:xfrm>
            <a:off x="180550" y="1214875"/>
            <a:ext cx="17256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</a:t>
            </a:r>
            <a:endParaRPr/>
          </a:p>
        </p:txBody>
      </p:sp>
      <p:sp>
        <p:nvSpPr>
          <p:cNvPr id="871" name="Google Shape;871;p7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78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873" name="Google Shape;87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300" y="212250"/>
            <a:ext cx="6119580" cy="444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4" name="Google Shape;874;p78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875" name="Google Shape;875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6" name="Google Shape;876;p78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9"/>
          <p:cNvSpPr txBox="1"/>
          <p:nvPr>
            <p:ph idx="1" type="body"/>
          </p:nvPr>
        </p:nvSpPr>
        <p:spPr>
          <a:xfrm>
            <a:off x="65575" y="2224600"/>
            <a:ext cx="3670800" cy="15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Adicione a classe alert-link a quaisquer links dentro da caixa de alerta para criar "links coloridos correspondentes":</a:t>
            </a: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882" name="Google Shape;882;p79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com links</a:t>
            </a:r>
            <a:endParaRPr/>
          </a:p>
        </p:txBody>
      </p:sp>
      <p:sp>
        <p:nvSpPr>
          <p:cNvPr id="883" name="Google Shape;883;p7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79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885" name="Google Shape;88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800" y="438550"/>
            <a:ext cx="3531175" cy="4116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6" name="Google Shape;886;p79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887" name="Google Shape;887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8" name="Google Shape;888;p79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80"/>
          <p:cNvSpPr txBox="1"/>
          <p:nvPr>
            <p:ph type="title"/>
          </p:nvPr>
        </p:nvSpPr>
        <p:spPr>
          <a:xfrm>
            <a:off x="180550" y="1214875"/>
            <a:ext cx="1616100" cy="17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com links</a:t>
            </a:r>
            <a:endParaRPr/>
          </a:p>
        </p:txBody>
      </p:sp>
      <p:sp>
        <p:nvSpPr>
          <p:cNvPr id="894" name="Google Shape;894;p8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80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896" name="Google Shape;896;p80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897" name="Google Shape;897;p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8" name="Google Shape;898;p80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9" name="Google Shape;89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1975" y="984777"/>
            <a:ext cx="7236425" cy="36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81"/>
          <p:cNvSpPr txBox="1"/>
          <p:nvPr>
            <p:ph idx="1" type="body"/>
          </p:nvPr>
        </p:nvSpPr>
        <p:spPr>
          <a:xfrm>
            <a:off x="65575" y="2224600"/>
            <a:ext cx="3670800" cy="18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Para fechar a mensagem de alerta, adicione uma classe .alert-dismissible ao contêiner de alertas. Em seguida, adicione class="close" e data-dismiss="alert" a um link ou a um elemento de botão (quando você clica, a caixa de alerta desaparece).</a:t>
            </a: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905" name="Google Shape;905;p81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com fechamento</a:t>
            </a:r>
            <a:endParaRPr/>
          </a:p>
        </p:txBody>
      </p:sp>
      <p:sp>
        <p:nvSpPr>
          <p:cNvPr id="906" name="Google Shape;906;p8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7" name="Google Shape;90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375" y="539275"/>
            <a:ext cx="5070050" cy="4531276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81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09" name="Google Shape;909;p81"/>
          <p:cNvSpPr/>
          <p:nvPr/>
        </p:nvSpPr>
        <p:spPr>
          <a:xfrm>
            <a:off x="8274750" y="1483800"/>
            <a:ext cx="202500" cy="192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0" name="Google Shape;910;p81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911" name="Google Shape;911;p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2" name="Google Shape;912;p81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2"/>
          <p:cNvSpPr txBox="1"/>
          <p:nvPr>
            <p:ph type="title"/>
          </p:nvPr>
        </p:nvSpPr>
        <p:spPr>
          <a:xfrm>
            <a:off x="180550" y="1214875"/>
            <a:ext cx="2651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com fechamento</a:t>
            </a:r>
            <a:endParaRPr/>
          </a:p>
        </p:txBody>
      </p:sp>
      <p:sp>
        <p:nvSpPr>
          <p:cNvPr id="918" name="Google Shape;918;p8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82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920" name="Google Shape;9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675" y="171000"/>
            <a:ext cx="6432176" cy="4503949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82"/>
          <p:cNvSpPr txBox="1"/>
          <p:nvPr/>
        </p:nvSpPr>
        <p:spPr>
          <a:xfrm>
            <a:off x="180550" y="2766950"/>
            <a:ext cx="2343000" cy="1497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6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&amp;times; é uma entidade HTML que é o ícone preferido para botões de fechar, em vez da letra "x".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22" name="Google Shape;922;p82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923" name="Google Shape;923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4" name="Google Shape;924;p82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83"/>
          <p:cNvSpPr txBox="1"/>
          <p:nvPr>
            <p:ph idx="1" type="body"/>
          </p:nvPr>
        </p:nvSpPr>
        <p:spPr>
          <a:xfrm>
            <a:off x="65575" y="2224600"/>
            <a:ext cx="3670800" cy="10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As classes .fade e .show adicionam um efeito de esmaecimento ao fechar a mensagem de alerta:</a:t>
            </a: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930" name="Google Shape;930;p83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com fechamento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animado</a:t>
            </a:r>
            <a:endParaRPr/>
          </a:p>
        </p:txBody>
      </p:sp>
      <p:sp>
        <p:nvSpPr>
          <p:cNvPr id="931" name="Google Shape;931;p8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83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933" name="Google Shape;933;p83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934" name="Google Shape;934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5" name="Google Shape;935;p83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6" name="Google Shape;93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5900" y="611950"/>
            <a:ext cx="4322126" cy="377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84"/>
          <p:cNvSpPr txBox="1"/>
          <p:nvPr>
            <p:ph type="title"/>
          </p:nvPr>
        </p:nvSpPr>
        <p:spPr>
          <a:xfrm>
            <a:off x="180550" y="1214875"/>
            <a:ext cx="25983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com fechamento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animado</a:t>
            </a:r>
            <a:endParaRPr/>
          </a:p>
        </p:txBody>
      </p:sp>
      <p:sp>
        <p:nvSpPr>
          <p:cNvPr id="942" name="Google Shape;942;p8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84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944" name="Google Shape;944;p84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945" name="Google Shape;945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6" name="Google Shape;946;p84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7" name="Google Shape;947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1325" y="68275"/>
            <a:ext cx="4979119" cy="45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5"/>
          <p:cNvSpPr txBox="1"/>
          <p:nvPr>
            <p:ph type="title"/>
          </p:nvPr>
        </p:nvSpPr>
        <p:spPr>
          <a:xfrm>
            <a:off x="438150" y="1318650"/>
            <a:ext cx="35928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Botões </a:t>
            </a:r>
            <a:r>
              <a:rPr lang="en"/>
              <a:t>Bootstrap </a:t>
            </a:r>
            <a:endParaRPr/>
          </a:p>
        </p:txBody>
      </p:sp>
      <p:sp>
        <p:nvSpPr>
          <p:cNvPr id="953" name="Google Shape;953;p8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85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955" name="Google Shape;955;p85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956" name="Google Shape;956;p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7" name="Google Shape;957;p85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8" name="Google Shape;958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563" y="2571750"/>
            <a:ext cx="778192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Onde obter?</a:t>
            </a:r>
            <a:endParaRPr/>
          </a:p>
        </p:txBody>
      </p:sp>
      <p:sp>
        <p:nvSpPr>
          <p:cNvPr id="216" name="Google Shape;216;p23"/>
          <p:cNvSpPr txBox="1"/>
          <p:nvPr>
            <p:ph idx="2" type="body"/>
          </p:nvPr>
        </p:nvSpPr>
        <p:spPr>
          <a:xfrm>
            <a:off x="4820675" y="490975"/>
            <a:ext cx="3956100" cy="14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 você não quiser fazer o download e hospedar o Bootstrap, pode incluí-lo em um CDN (Content Delivery Network).</a:t>
            </a:r>
            <a:endParaRPr sz="11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 você precisar apenas do CSS ou JS compilados do Bootstrap, você pode usar o BootstrapCDN.</a:t>
            </a:r>
            <a:endParaRPr sz="11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7117850" y="4870800"/>
            <a:ext cx="2026200" cy="272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7088100" y="4870800"/>
            <a:ext cx="19749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Prof. Pedro Clarindo da SIlva Neto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221" name="Google Shape;221;p23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222" name="Google Shape;22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3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" name="Google Shape;224;p23"/>
          <p:cNvSpPr txBox="1"/>
          <p:nvPr/>
        </p:nvSpPr>
        <p:spPr>
          <a:xfrm>
            <a:off x="4614650" y="1914175"/>
            <a:ext cx="44484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CSS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Copie e cole o arquivo de estilo </a:t>
            </a:r>
            <a:r>
              <a:rPr lang="en" sz="1050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&lt;link&gt;</a:t>
            </a: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dentro da sua </a:t>
            </a:r>
            <a:r>
              <a:rPr lang="en" sz="1050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antes de todos os outros arquivos de estilo para carregar nosso CSS.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86"/>
          <p:cNvSpPr txBox="1"/>
          <p:nvPr>
            <p:ph idx="1" type="body"/>
          </p:nvPr>
        </p:nvSpPr>
        <p:spPr>
          <a:xfrm>
            <a:off x="65575" y="2224600"/>
            <a:ext cx="3387600" cy="18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Para obter os estilos de botões acima, o Bootstrap possui as seguintes classes:</a:t>
            </a: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964" name="Google Shape;964;p86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Botões</a:t>
            </a:r>
            <a:endParaRPr/>
          </a:p>
        </p:txBody>
      </p:sp>
      <p:sp>
        <p:nvSpPr>
          <p:cNvPr id="965" name="Google Shape;965;p8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86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967" name="Google Shape;967;p86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968" name="Google Shape;968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86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0" name="Google Shape;970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300" y="3384650"/>
            <a:ext cx="75819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3175" y="1214874"/>
            <a:ext cx="5501018" cy="19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87"/>
          <p:cNvSpPr txBox="1"/>
          <p:nvPr>
            <p:ph idx="1" type="body"/>
          </p:nvPr>
        </p:nvSpPr>
        <p:spPr>
          <a:xfrm>
            <a:off x="65575" y="2224600"/>
            <a:ext cx="3670800" cy="18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As classes de botão pode ser usado em um elemento&lt;a&gt;, &lt;button&gt;ou &lt;input&gt;:</a:t>
            </a: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977" name="Google Shape;977;p87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Botões</a:t>
            </a:r>
            <a:endParaRPr/>
          </a:p>
        </p:txBody>
      </p:sp>
      <p:sp>
        <p:nvSpPr>
          <p:cNvPr id="978" name="Google Shape;978;p8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87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980" name="Google Shape;98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700" y="1952650"/>
            <a:ext cx="38195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7680" y="3152800"/>
            <a:ext cx="6543921" cy="1546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2" name="Google Shape;982;p87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983" name="Google Shape;983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4" name="Google Shape;984;p87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88"/>
          <p:cNvSpPr txBox="1"/>
          <p:nvPr>
            <p:ph idx="1" type="body"/>
          </p:nvPr>
        </p:nvSpPr>
        <p:spPr>
          <a:xfrm>
            <a:off x="65575" y="2224600"/>
            <a:ext cx="3670800" cy="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Use a classe  .btn-lg para grandes botões ou a classe  .btn-sm para pequenos botões</a:t>
            </a:r>
            <a:endParaRPr/>
          </a:p>
        </p:txBody>
      </p:sp>
      <p:sp>
        <p:nvSpPr>
          <p:cNvPr id="990" name="Google Shape;990;p88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Tamanho de b</a:t>
            </a:r>
            <a:r>
              <a:rPr lang="en"/>
              <a:t>otões</a:t>
            </a:r>
            <a:endParaRPr/>
          </a:p>
        </p:txBody>
      </p:sp>
      <p:sp>
        <p:nvSpPr>
          <p:cNvPr id="991" name="Google Shape;991;p8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88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993" name="Google Shape;99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875" y="3392738"/>
            <a:ext cx="63531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450" y="1339150"/>
            <a:ext cx="2313848" cy="1152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5" name="Google Shape;995;p88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996" name="Google Shape;996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7" name="Google Shape;997;p88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89"/>
          <p:cNvSpPr txBox="1"/>
          <p:nvPr>
            <p:ph idx="1" type="body"/>
          </p:nvPr>
        </p:nvSpPr>
        <p:spPr>
          <a:xfrm>
            <a:off x="180550" y="2343150"/>
            <a:ext cx="2810400" cy="19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Um botão de nível de bloco abrange toda a largura do elemento pai.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Adicione uma classe .btn-block para criar um botão de nível de bloco:</a:t>
            </a:r>
            <a:br>
              <a:rPr lang="en" sz="1400"/>
            </a:br>
            <a:br>
              <a:rPr lang="en" sz="1400"/>
            </a:b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1003" name="Google Shape;1003;p89"/>
          <p:cNvSpPr txBox="1"/>
          <p:nvPr>
            <p:ph type="title"/>
          </p:nvPr>
        </p:nvSpPr>
        <p:spPr>
          <a:xfrm>
            <a:off x="180550" y="1214875"/>
            <a:ext cx="4079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Botões de nível de bloco</a:t>
            </a:r>
            <a:endParaRPr/>
          </a:p>
        </p:txBody>
      </p:sp>
      <p:sp>
        <p:nvSpPr>
          <p:cNvPr id="1004" name="Google Shape;1004;p8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89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006" name="Google Shape;100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150" y="2559275"/>
            <a:ext cx="5848249" cy="198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9950" y="509050"/>
            <a:ext cx="4769449" cy="1916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8" name="Google Shape;1008;p89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009" name="Google Shape;1009;p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0" name="Google Shape;1010;p89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0"/>
          <p:cNvSpPr txBox="1"/>
          <p:nvPr>
            <p:ph idx="1" type="body"/>
          </p:nvPr>
        </p:nvSpPr>
        <p:spPr>
          <a:xfrm>
            <a:off x="180550" y="2114550"/>
            <a:ext cx="2886600" cy="24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Um botão pode ser definido para um estado ativo (aparecer pressionado) ou desativado (não clicável):</a:t>
            </a:r>
            <a:br>
              <a:rPr lang="en" sz="1400"/>
            </a:b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 classe .active faz um botão aparecer pressionado e o atributo disabled torna um botão desmarcável:</a:t>
            </a: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1016" name="Google Shape;1016;p90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Botões ativos / desativados</a:t>
            </a:r>
            <a:endParaRPr/>
          </a:p>
        </p:txBody>
      </p:sp>
      <p:sp>
        <p:nvSpPr>
          <p:cNvPr id="1017" name="Google Shape;1017;p9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90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19" name="Google Shape;1019;p90"/>
          <p:cNvSpPr txBox="1"/>
          <p:nvPr>
            <p:ph idx="1" type="body"/>
          </p:nvPr>
        </p:nvSpPr>
        <p:spPr>
          <a:xfrm>
            <a:off x="3691425" y="2114550"/>
            <a:ext cx="2886600" cy="24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Vale notar que elementos &lt;a&gt; não suportam o atributo disabled e devem, portanto, usar a classe .disabled para aparecer desativado.</a:t>
            </a:r>
            <a:br>
              <a:rPr lang="en" sz="1400"/>
            </a:br>
            <a:br>
              <a:rPr lang="en" sz="1400"/>
            </a:br>
            <a:endParaRPr/>
          </a:p>
        </p:txBody>
      </p:sp>
      <p:grpSp>
        <p:nvGrpSpPr>
          <p:cNvPr id="1020" name="Google Shape;1020;p90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021" name="Google Shape;1021;p9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2" name="Google Shape;1022;p90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91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Botões ativos / desativados</a:t>
            </a:r>
            <a:endParaRPr/>
          </a:p>
        </p:txBody>
      </p:sp>
      <p:sp>
        <p:nvSpPr>
          <p:cNvPr id="1028" name="Google Shape;1028;p9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91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030" name="Google Shape;103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00" y="3216525"/>
            <a:ext cx="71913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2100" y="1940450"/>
            <a:ext cx="5648325" cy="105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2" name="Google Shape;1032;p91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033" name="Google Shape;1033;p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4" name="Google Shape;1034;p91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92"/>
          <p:cNvSpPr txBox="1"/>
          <p:nvPr>
            <p:ph idx="1" type="body"/>
          </p:nvPr>
        </p:nvSpPr>
        <p:spPr>
          <a:xfrm>
            <a:off x="180550" y="2114550"/>
            <a:ext cx="2886600" cy="24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Bootstrap permite agrupar uma série de botões juntos (em uma única linha) em um grupo de botões:</a:t>
            </a:r>
            <a:br>
              <a:rPr lang="en" sz="1400"/>
            </a:br>
            <a:br>
              <a:rPr lang="en" sz="1400"/>
            </a:b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Use um elemento &lt;div&gt;  com a classe .btn-group para criar um grupo de botões:</a:t>
            </a: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1040" name="Google Shape;1040;p92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 de botões</a:t>
            </a:r>
            <a:endParaRPr/>
          </a:p>
        </p:txBody>
      </p:sp>
      <p:sp>
        <p:nvSpPr>
          <p:cNvPr id="1041" name="Google Shape;1041;p9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92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043" name="Google Shape;104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600" y="1214875"/>
            <a:ext cx="258127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699" y="2958950"/>
            <a:ext cx="5829175" cy="15628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5" name="Google Shape;1045;p92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046" name="Google Shape;1046;p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7" name="Google Shape;1047;p92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93"/>
          <p:cNvSpPr txBox="1"/>
          <p:nvPr>
            <p:ph type="title"/>
          </p:nvPr>
        </p:nvSpPr>
        <p:spPr>
          <a:xfrm>
            <a:off x="171025" y="111962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 de botões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Tamanho</a:t>
            </a:r>
            <a:endParaRPr/>
          </a:p>
        </p:txBody>
      </p:sp>
      <p:sp>
        <p:nvSpPr>
          <p:cNvPr id="1053" name="Google Shape;1053;p9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93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055" name="Google Shape;105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700" y="1352150"/>
            <a:ext cx="5358174" cy="31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873" y="2452775"/>
            <a:ext cx="2712975" cy="210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7" name="Google Shape;1057;p93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058" name="Google Shape;1058;p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9" name="Google Shape;1059;p93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94"/>
          <p:cNvSpPr txBox="1"/>
          <p:nvPr>
            <p:ph idx="1" type="body"/>
          </p:nvPr>
        </p:nvSpPr>
        <p:spPr>
          <a:xfrm>
            <a:off x="65575" y="2350900"/>
            <a:ext cx="2953200" cy="24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O Bootstrap também suporta grupos de botões verticais:</a:t>
            </a:r>
            <a:br>
              <a:rPr lang="en" sz="1400"/>
            </a:b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Use a classe .btn-group-vertical para criar um grupo de botões verticais:</a:t>
            </a: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1065" name="Google Shape;1065;p94"/>
          <p:cNvSpPr txBox="1"/>
          <p:nvPr>
            <p:ph type="title"/>
          </p:nvPr>
        </p:nvSpPr>
        <p:spPr>
          <a:xfrm>
            <a:off x="180550" y="1214875"/>
            <a:ext cx="43437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 de botões verticais</a:t>
            </a:r>
            <a:endParaRPr/>
          </a:p>
        </p:txBody>
      </p:sp>
      <p:sp>
        <p:nvSpPr>
          <p:cNvPr id="1066" name="Google Shape;1066;p9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94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068" name="Google Shape;106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225" y="1025038"/>
            <a:ext cx="38481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675" y="3264213"/>
            <a:ext cx="6086325" cy="1390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0" name="Google Shape;1070;p94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071" name="Google Shape;1071;p9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2" name="Google Shape;1072;p94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95"/>
          <p:cNvSpPr txBox="1"/>
          <p:nvPr>
            <p:ph idx="1" type="body"/>
          </p:nvPr>
        </p:nvSpPr>
        <p:spPr>
          <a:xfrm>
            <a:off x="65575" y="3028950"/>
            <a:ext cx="2953200" cy="18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Grupos de botões aninhados e criação de menus suspensos:</a:t>
            </a:r>
            <a:br>
              <a:rPr lang="en" sz="1400"/>
            </a:br>
            <a:endParaRPr/>
          </a:p>
        </p:txBody>
      </p:sp>
      <p:sp>
        <p:nvSpPr>
          <p:cNvPr id="1078" name="Google Shape;1078;p95"/>
          <p:cNvSpPr txBox="1"/>
          <p:nvPr>
            <p:ph type="title"/>
          </p:nvPr>
        </p:nvSpPr>
        <p:spPr>
          <a:xfrm>
            <a:off x="180550" y="1214875"/>
            <a:ext cx="43437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Grupos de botões aninhados e menus suspensos</a:t>
            </a:r>
            <a:br>
              <a:rPr lang="en"/>
            </a:br>
            <a:endParaRPr/>
          </a:p>
        </p:txBody>
      </p:sp>
      <p:sp>
        <p:nvSpPr>
          <p:cNvPr id="1079" name="Google Shape;1079;p9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95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081" name="Google Shape;108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625" y="2725325"/>
            <a:ext cx="5820425" cy="194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450" y="683638"/>
            <a:ext cx="2815700" cy="169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3" name="Google Shape;1083;p95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084" name="Google Shape;1084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5" name="Google Shape;1085;p95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30" name="Google Shape;230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Crie a primeira página da Web com o Bootstrap</a:t>
            </a:r>
            <a:br>
              <a:rPr lang="en"/>
            </a:br>
            <a:endParaRPr b="0"/>
          </a:p>
        </p:txBody>
      </p:sp>
      <p:sp>
        <p:nvSpPr>
          <p:cNvPr id="231" name="Google Shape;231;p2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233" name="Google Shape;233;p24"/>
          <p:cNvGrpSpPr/>
          <p:nvPr/>
        </p:nvGrpSpPr>
        <p:grpSpPr>
          <a:xfrm>
            <a:off x="5717285" y="762551"/>
            <a:ext cx="2976221" cy="3079295"/>
            <a:chOff x="485325" y="1262900"/>
            <a:chExt cx="3671174" cy="3341249"/>
          </a:xfrm>
        </p:grpSpPr>
        <p:pic>
          <p:nvPicPr>
            <p:cNvPr id="234" name="Google Shape;23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4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96"/>
          <p:cNvSpPr txBox="1"/>
          <p:nvPr>
            <p:ph type="title"/>
          </p:nvPr>
        </p:nvSpPr>
        <p:spPr>
          <a:xfrm>
            <a:off x="438150" y="1318650"/>
            <a:ext cx="35928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Badges</a:t>
            </a:r>
            <a:endParaRPr/>
          </a:p>
        </p:txBody>
      </p:sp>
      <p:sp>
        <p:nvSpPr>
          <p:cNvPr id="1091" name="Google Shape;1091;p9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96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93" name="Google Shape;1093;p96"/>
          <p:cNvSpPr txBox="1"/>
          <p:nvPr>
            <p:ph idx="2" type="body"/>
          </p:nvPr>
        </p:nvSpPr>
        <p:spPr>
          <a:xfrm>
            <a:off x="129900" y="2208175"/>
            <a:ext cx="4209300" cy="23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Badges  são usados para adicionar informações adicionais a qualquer conteúdo. Use a classe .badge em conjunto com uma classe contextual (como .badge-secondary) com elementos  &lt;span&gt; para criar badges retangulares. Note-se que que os badges são dimensionados para corresponder ao tamanho do elemento pai (se houver):</a:t>
            </a:r>
            <a:endParaRPr sz="1400"/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94" name="Google Shape;109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900" y="930125"/>
            <a:ext cx="3848100" cy="280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5" name="Google Shape;1095;p96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096" name="Google Shape;1096;p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7" name="Google Shape;1097;p96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97"/>
          <p:cNvSpPr txBox="1"/>
          <p:nvPr>
            <p:ph type="title"/>
          </p:nvPr>
        </p:nvSpPr>
        <p:spPr>
          <a:xfrm>
            <a:off x="180550" y="1214875"/>
            <a:ext cx="43437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Badges</a:t>
            </a:r>
            <a:endParaRPr/>
          </a:p>
        </p:txBody>
      </p:sp>
      <p:sp>
        <p:nvSpPr>
          <p:cNvPr id="1103" name="Google Shape;1103;p9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97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105" name="Google Shape;1105;p97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106" name="Google Shape;1106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97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8" name="Google Shape;1108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3100" y="279275"/>
            <a:ext cx="4181475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338" y="3084438"/>
            <a:ext cx="6448425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98"/>
          <p:cNvSpPr txBox="1"/>
          <p:nvPr>
            <p:ph type="title"/>
          </p:nvPr>
        </p:nvSpPr>
        <p:spPr>
          <a:xfrm>
            <a:off x="190075" y="1133975"/>
            <a:ext cx="43437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Badges contextuais</a:t>
            </a:r>
            <a:endParaRPr/>
          </a:p>
        </p:txBody>
      </p:sp>
      <p:sp>
        <p:nvSpPr>
          <p:cNvPr id="1115" name="Google Shape;1115;p9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98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117" name="Google Shape;1117;p98"/>
          <p:cNvSpPr txBox="1"/>
          <p:nvPr>
            <p:ph idx="1" type="body"/>
          </p:nvPr>
        </p:nvSpPr>
        <p:spPr>
          <a:xfrm>
            <a:off x="65575" y="1878600"/>
            <a:ext cx="2953200" cy="18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40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Use qualquer uma das classes contextuais ( .badge-*) para mudar a cor de um badge:</a:t>
            </a:r>
            <a:endParaRPr sz="14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18" name="Google Shape;111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600" y="3510438"/>
            <a:ext cx="46196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775" y="1424838"/>
            <a:ext cx="4412291" cy="1637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0" name="Google Shape;1120;p98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121" name="Google Shape;1121;p9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2" name="Google Shape;1122;p98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99"/>
          <p:cNvSpPr txBox="1"/>
          <p:nvPr>
            <p:ph type="title"/>
          </p:nvPr>
        </p:nvSpPr>
        <p:spPr>
          <a:xfrm>
            <a:off x="190075" y="1133975"/>
            <a:ext cx="43437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Badges dentro de um elemento</a:t>
            </a:r>
            <a:endParaRPr/>
          </a:p>
        </p:txBody>
      </p:sp>
      <p:sp>
        <p:nvSpPr>
          <p:cNvPr id="1128" name="Google Shape;1128;p9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99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130" name="Google Shape;1130;p99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131" name="Google Shape;113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2" name="Google Shape;1132;p99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3" name="Google Shape;1133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5950" y="1011850"/>
            <a:ext cx="325755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7750" y="2797963"/>
            <a:ext cx="518160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00"/>
          <p:cNvSpPr txBox="1"/>
          <p:nvPr>
            <p:ph type="title"/>
          </p:nvPr>
        </p:nvSpPr>
        <p:spPr>
          <a:xfrm>
            <a:off x="438150" y="1318650"/>
            <a:ext cx="35928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Navigations Bars</a:t>
            </a:r>
            <a:endParaRPr/>
          </a:p>
        </p:txBody>
      </p:sp>
      <p:sp>
        <p:nvSpPr>
          <p:cNvPr id="1140" name="Google Shape;1140;p10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00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142" name="Google Shape;1142;p100"/>
          <p:cNvSpPr txBox="1"/>
          <p:nvPr>
            <p:ph idx="2" type="body"/>
          </p:nvPr>
        </p:nvSpPr>
        <p:spPr>
          <a:xfrm>
            <a:off x="129900" y="2208175"/>
            <a:ext cx="4209300" cy="20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Uma barra de navegação é um cabeçalho de navegação colocado na parte superior da página.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Com o Bootstrap, uma barra de navegação pode se estender ou recolher, dependendo do tamanho da tela.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/>
            </a:br>
            <a:br>
              <a:rPr lang="en" sz="1400"/>
            </a:br>
            <a:br>
              <a:rPr lang="en" sz="1400"/>
            </a:br>
            <a:br>
              <a:rPr lang="en" sz="1400"/>
            </a:br>
            <a:br>
              <a:rPr lang="en" sz="1400"/>
            </a:br>
            <a:br>
              <a:rPr lang="en" sz="1400"/>
            </a:br>
            <a:endParaRPr sz="1400"/>
          </a:p>
        </p:txBody>
      </p:sp>
      <p:pic>
        <p:nvPicPr>
          <p:cNvPr id="1143" name="Google Shape;114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571750"/>
            <a:ext cx="4500000" cy="701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4" name="Google Shape;1144;p100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145" name="Google Shape;1145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6" name="Google Shape;1146;p100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01"/>
          <p:cNvSpPr txBox="1"/>
          <p:nvPr>
            <p:ph idx="1" type="body"/>
          </p:nvPr>
        </p:nvSpPr>
        <p:spPr>
          <a:xfrm>
            <a:off x="65575" y="2108625"/>
            <a:ext cx="8385600" cy="18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40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Uma barra de navegação padrão é criada com a classe .navbar , seguido por uma classe de colapso responsivo: .navbar-expand-xl|lg|md|sm (empilha a barra de navegação verticalmente em telas extra grande, grande, médio ou pequeno).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Para adicionar links dentro da barra de navegação, use um elemento &lt;ul&gt; com class="navbar-nav". Em seguida, adicione elementos &lt;li&gt; com uma classe .nav-item seguido por um elemento &lt;a&gt; com uma classe .nav-link:</a:t>
            </a:r>
            <a:endParaRPr sz="1400"/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52" name="Google Shape;1152;p101"/>
          <p:cNvSpPr txBox="1"/>
          <p:nvPr>
            <p:ph type="title"/>
          </p:nvPr>
        </p:nvSpPr>
        <p:spPr>
          <a:xfrm>
            <a:off x="180550" y="1214875"/>
            <a:ext cx="43437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Bars</a:t>
            </a:r>
            <a:endParaRPr/>
          </a:p>
        </p:txBody>
      </p:sp>
      <p:sp>
        <p:nvSpPr>
          <p:cNvPr id="1153" name="Google Shape;1153;p10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01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155" name="Google Shape;1155;p101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156" name="Google Shape;1156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7" name="Google Shape;1157;p101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8" name="Google Shape;1158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5425" y="3844363"/>
            <a:ext cx="210502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0025" y="174075"/>
            <a:ext cx="417195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02"/>
          <p:cNvSpPr txBox="1"/>
          <p:nvPr>
            <p:ph idx="1" type="body"/>
          </p:nvPr>
        </p:nvSpPr>
        <p:spPr>
          <a:xfrm>
            <a:off x="65575" y="2250363"/>
            <a:ext cx="2953200" cy="18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Barras de navegação também podem conter menus suspensos.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/>
            </a:br>
            <a:br>
              <a:rPr lang="en" sz="1400"/>
            </a:b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1165" name="Google Shape;1165;p102"/>
          <p:cNvSpPr txBox="1"/>
          <p:nvPr>
            <p:ph type="title"/>
          </p:nvPr>
        </p:nvSpPr>
        <p:spPr>
          <a:xfrm>
            <a:off x="180550" y="1214875"/>
            <a:ext cx="38109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Bars com Dropdown</a:t>
            </a:r>
            <a:endParaRPr/>
          </a:p>
        </p:txBody>
      </p:sp>
      <p:sp>
        <p:nvSpPr>
          <p:cNvPr id="1166" name="Google Shape;1166;p10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02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168" name="Google Shape;11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25" y="3254362"/>
            <a:ext cx="2953200" cy="149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9375" y="888001"/>
            <a:ext cx="5605149" cy="290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0" name="Google Shape;1170;p102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171" name="Google Shape;1171;p10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2" name="Google Shape;1172;p102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03"/>
          <p:cNvSpPr txBox="1"/>
          <p:nvPr>
            <p:ph idx="1" type="body"/>
          </p:nvPr>
        </p:nvSpPr>
        <p:spPr>
          <a:xfrm>
            <a:off x="65575" y="2250375"/>
            <a:ext cx="3609900" cy="24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 barra de navegação também pode ser fixado na parte superior ou na parte inferior da página.</a:t>
            </a:r>
            <a:endParaRPr sz="14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 barra de navegação fixa permanece visível em uma posição (superior ou inferior) independente da página de rolagem.</a:t>
            </a:r>
            <a:endParaRPr sz="14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 classe .fixed-top  faz com que a barra de navegação fixo no topo </a:t>
            </a:r>
            <a:br>
              <a:rPr lang="en" sz="1400"/>
            </a:br>
            <a:br>
              <a:rPr lang="en" sz="1400"/>
            </a:br>
            <a:endParaRPr sz="1400"/>
          </a:p>
        </p:txBody>
      </p:sp>
      <p:sp>
        <p:nvSpPr>
          <p:cNvPr id="1178" name="Google Shape;1178;p103"/>
          <p:cNvSpPr txBox="1"/>
          <p:nvPr>
            <p:ph type="title"/>
          </p:nvPr>
        </p:nvSpPr>
        <p:spPr>
          <a:xfrm>
            <a:off x="180550" y="1214875"/>
            <a:ext cx="2942100" cy="10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Bars fixas</a:t>
            </a:r>
            <a:endParaRPr/>
          </a:p>
        </p:txBody>
      </p:sp>
      <p:sp>
        <p:nvSpPr>
          <p:cNvPr id="1179" name="Google Shape;1179;p10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03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181" name="Google Shape;118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875" y="2468700"/>
            <a:ext cx="39433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638" y="333263"/>
            <a:ext cx="5953125" cy="1819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3" name="Google Shape;1183;p103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184" name="Google Shape;1184;p10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5" name="Google Shape;1185;p103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04"/>
          <p:cNvSpPr txBox="1"/>
          <p:nvPr>
            <p:ph idx="1" type="body"/>
          </p:nvPr>
        </p:nvSpPr>
        <p:spPr>
          <a:xfrm>
            <a:off x="65575" y="2250375"/>
            <a:ext cx="3810900" cy="24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40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Adicionar um elemento &lt;form&gt; com class="form-inline" a um grupo de  de inputs e  botões de lado-a-lado:</a:t>
            </a:r>
            <a:endParaRPr sz="1400"/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br>
              <a:rPr lang="en" sz="1400"/>
            </a:br>
            <a:br>
              <a:rPr lang="en" sz="1400"/>
            </a:b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1191" name="Google Shape;1191;p104"/>
          <p:cNvSpPr txBox="1"/>
          <p:nvPr>
            <p:ph type="title"/>
          </p:nvPr>
        </p:nvSpPr>
        <p:spPr>
          <a:xfrm>
            <a:off x="180550" y="1214875"/>
            <a:ext cx="38109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Formulário em Navbar</a:t>
            </a:r>
            <a:endParaRPr/>
          </a:p>
        </p:txBody>
      </p:sp>
      <p:sp>
        <p:nvSpPr>
          <p:cNvPr id="1192" name="Google Shape;1192;p10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104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194" name="Google Shape;119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875" y="1355625"/>
            <a:ext cx="37147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351" y="3484075"/>
            <a:ext cx="7211726" cy="117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6" name="Google Shape;1196;p104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197" name="Google Shape;1197;p1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8" name="Google Shape;1198;p104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05"/>
          <p:cNvSpPr txBox="1"/>
          <p:nvPr>
            <p:ph idx="1" type="body"/>
          </p:nvPr>
        </p:nvSpPr>
        <p:spPr>
          <a:xfrm>
            <a:off x="0" y="1612825"/>
            <a:ext cx="3810900" cy="31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Para criar uma barra de navegação dobrável, use um botão com class="navbar-toggler", data-toggle="collapse" e data-target="#thetarget"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Em seguida, envolva o conteúdo barra de navegação (links, etc) dentro de um elemento div com class="collapse navbar-collapse", seguido por um ID que corresponda ao data-target do botão.</a:t>
            </a:r>
            <a:endParaRPr/>
          </a:p>
        </p:txBody>
      </p:sp>
      <p:sp>
        <p:nvSpPr>
          <p:cNvPr id="1204" name="Google Shape;1204;p105"/>
          <p:cNvSpPr txBox="1"/>
          <p:nvPr>
            <p:ph type="title"/>
          </p:nvPr>
        </p:nvSpPr>
        <p:spPr>
          <a:xfrm>
            <a:off x="180550" y="1122300"/>
            <a:ext cx="38109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Navbar Colapsada</a:t>
            </a:r>
            <a:endParaRPr/>
          </a:p>
        </p:txBody>
      </p:sp>
      <p:sp>
        <p:nvSpPr>
          <p:cNvPr id="1205" name="Google Shape;1205;p10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05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207" name="Google Shape;120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850" y="3034523"/>
            <a:ext cx="4030500" cy="14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796" y="1602050"/>
            <a:ext cx="4636999" cy="11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2298" y="33273"/>
            <a:ext cx="6051576" cy="12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105"/>
          <p:cNvSpPr/>
          <p:nvPr/>
        </p:nvSpPr>
        <p:spPr>
          <a:xfrm>
            <a:off x="6099175" y="2759125"/>
            <a:ext cx="384900" cy="39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05"/>
          <p:cNvSpPr/>
          <p:nvPr/>
        </p:nvSpPr>
        <p:spPr>
          <a:xfrm>
            <a:off x="6225125" y="1300250"/>
            <a:ext cx="384900" cy="39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2" name="Google Shape;1212;p105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213" name="Google Shape;1213;p10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4" name="Google Shape;1214;p105"/>
            <p:cNvPicPr preferRelativeResize="0"/>
            <p:nvPr/>
          </p:nvPicPr>
          <p:blipFill rotWithShape="1">
            <a:blip r:embed="rId7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O Bootstrap usa elementos HTML e propriedades CSS que exigem o tipo de documento HTML5.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Sempre inclua o tipo de documento HTML5 no início da página, junto com o atributo lang e o conjunto de caracteres correto: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Adicione o doctype HTML5</a:t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7600" y="2991250"/>
            <a:ext cx="2903650" cy="1724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25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246" name="Google Shape;24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5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06"/>
          <p:cNvSpPr txBox="1"/>
          <p:nvPr>
            <p:ph type="title"/>
          </p:nvPr>
        </p:nvSpPr>
        <p:spPr>
          <a:xfrm>
            <a:off x="180550" y="1214875"/>
            <a:ext cx="3810900" cy="10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Navbar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Colapsada</a:t>
            </a:r>
            <a:endParaRPr/>
          </a:p>
        </p:txBody>
      </p:sp>
      <p:sp>
        <p:nvSpPr>
          <p:cNvPr id="1220" name="Google Shape;1220;p10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106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222" name="Google Shape;122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850" y="1214875"/>
            <a:ext cx="6565399" cy="3317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3" name="Google Shape;1223;p106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224" name="Google Shape;1224;p1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5" name="Google Shape;1225;p106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07"/>
          <p:cNvSpPr txBox="1"/>
          <p:nvPr>
            <p:ph type="title"/>
          </p:nvPr>
        </p:nvSpPr>
        <p:spPr>
          <a:xfrm>
            <a:off x="438150" y="1087217"/>
            <a:ext cx="35928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Formulários</a:t>
            </a:r>
            <a:endParaRPr/>
          </a:p>
        </p:txBody>
      </p:sp>
      <p:sp>
        <p:nvSpPr>
          <p:cNvPr id="1231" name="Google Shape;1231;p10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07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233" name="Google Shape;1233;p107"/>
          <p:cNvSpPr txBox="1"/>
          <p:nvPr>
            <p:ph idx="2" type="body"/>
          </p:nvPr>
        </p:nvSpPr>
        <p:spPr>
          <a:xfrm>
            <a:off x="129900" y="1609750"/>
            <a:ext cx="4209300" cy="30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Os controles de formulário recebem automaticamente algum estilo global com o Bootstrap: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Todos elementos textuais &lt;input&gt;, &lt;textarea&gt;e &lt;select&gt; com classe .form-control tem uma largura de 100%.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Adicione um elemento de invólucro (geralmente div) com .form-group  para garantir margens adequadas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Adicionar classe .form-control a todos os elementos textuais &lt;input&gt;, &lt;textarea&gt;e &lt;select&gt;.</a:t>
            </a:r>
            <a:br>
              <a:rPr lang="en" sz="1400"/>
            </a:br>
            <a:br>
              <a:rPr lang="en" sz="1400"/>
            </a:b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/>
            </a:br>
            <a:br>
              <a:rPr lang="en" sz="1400"/>
            </a:br>
            <a:br>
              <a:rPr lang="en" sz="1400"/>
            </a:br>
            <a:br>
              <a:rPr lang="en" sz="1400"/>
            </a:br>
            <a:br>
              <a:rPr lang="en" sz="1400"/>
            </a:br>
            <a:br>
              <a:rPr lang="en" sz="1400"/>
            </a:br>
            <a:endParaRPr sz="1400"/>
          </a:p>
        </p:txBody>
      </p:sp>
      <p:pic>
        <p:nvPicPr>
          <p:cNvPr id="1234" name="Google Shape;123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050" y="541717"/>
            <a:ext cx="4499999" cy="20300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5" name="Google Shape;1235;p107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236" name="Google Shape;1236;p1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7" name="Google Shape;1237;p107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08"/>
          <p:cNvSpPr txBox="1"/>
          <p:nvPr>
            <p:ph type="title"/>
          </p:nvPr>
        </p:nvSpPr>
        <p:spPr>
          <a:xfrm>
            <a:off x="65575" y="1201650"/>
            <a:ext cx="38109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Formulário</a:t>
            </a:r>
            <a:endParaRPr/>
          </a:p>
        </p:txBody>
      </p:sp>
      <p:sp>
        <p:nvSpPr>
          <p:cNvPr id="1243" name="Google Shape;1243;p10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108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245" name="Google Shape;124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325" y="1570825"/>
            <a:ext cx="6936550" cy="30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3475" y="149023"/>
            <a:ext cx="3151725" cy="142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108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248" name="Google Shape;1248;p10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9" name="Google Shape;1249;p108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9"/>
          <p:cNvSpPr txBox="1"/>
          <p:nvPr>
            <p:ph idx="1" type="body"/>
          </p:nvPr>
        </p:nvSpPr>
        <p:spPr>
          <a:xfrm>
            <a:off x="65575" y="2250375"/>
            <a:ext cx="3306000" cy="19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Em um formulário inline, todos os elementos estão na mesma linha, alinhados à esquerda e os labels estão ao lado.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É necessário adicionar a classe .form-inline ao elementos &lt;form&gt;.</a:t>
            </a:r>
            <a:br>
              <a:rPr lang="en" sz="1400"/>
            </a:br>
            <a:br>
              <a:rPr lang="en" sz="1400"/>
            </a:b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1255" name="Google Shape;1255;p109"/>
          <p:cNvSpPr txBox="1"/>
          <p:nvPr>
            <p:ph type="title"/>
          </p:nvPr>
        </p:nvSpPr>
        <p:spPr>
          <a:xfrm>
            <a:off x="180550" y="1214875"/>
            <a:ext cx="38109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inline</a:t>
            </a:r>
            <a:endParaRPr/>
          </a:p>
        </p:txBody>
      </p:sp>
      <p:sp>
        <p:nvSpPr>
          <p:cNvPr id="1256" name="Google Shape;1256;p10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09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258" name="Google Shape;125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300" y="808525"/>
            <a:ext cx="6090326" cy="1094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9" name="Google Shape;1259;p109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260" name="Google Shape;1260;p1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1" name="Google Shape;1261;p109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10"/>
          <p:cNvSpPr txBox="1"/>
          <p:nvPr>
            <p:ph type="title"/>
          </p:nvPr>
        </p:nvSpPr>
        <p:spPr>
          <a:xfrm>
            <a:off x="180550" y="1214875"/>
            <a:ext cx="38109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inline</a:t>
            </a:r>
            <a:endParaRPr/>
          </a:p>
        </p:txBody>
      </p:sp>
      <p:sp>
        <p:nvSpPr>
          <p:cNvPr id="1267" name="Google Shape;1267;p11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10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269" name="Google Shape;126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63" y="1959213"/>
            <a:ext cx="9077325" cy="2676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0" name="Google Shape;1270;p110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271" name="Google Shape;1271;p1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2" name="Google Shape;1272;p110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11"/>
          <p:cNvSpPr txBox="1"/>
          <p:nvPr>
            <p:ph idx="1" type="body"/>
          </p:nvPr>
        </p:nvSpPr>
        <p:spPr>
          <a:xfrm>
            <a:off x="65575" y="2250375"/>
            <a:ext cx="3306000" cy="25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40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Você pode usar diferentes classes de validação para fornecer um feedback valioso para os usuários. Adicione quer .was-validated ou .needs-validation ao elemento &lt;form&gt;, dependendo se você quiser fornecer feedback de validação antes ou depois de enviar o formulário. </a:t>
            </a:r>
            <a:endParaRPr/>
          </a:p>
        </p:txBody>
      </p:sp>
      <p:sp>
        <p:nvSpPr>
          <p:cNvPr id="1278" name="Google Shape;1278;p111"/>
          <p:cNvSpPr txBox="1"/>
          <p:nvPr>
            <p:ph type="title"/>
          </p:nvPr>
        </p:nvSpPr>
        <p:spPr>
          <a:xfrm>
            <a:off x="180550" y="1214875"/>
            <a:ext cx="26166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validation</a:t>
            </a:r>
            <a:endParaRPr/>
          </a:p>
        </p:txBody>
      </p:sp>
      <p:sp>
        <p:nvSpPr>
          <p:cNvPr id="1279" name="Google Shape;1279;p11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11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281" name="Google Shape;1281;p111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282" name="Google Shape;1282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3" name="Google Shape;1283;p111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4" name="Google Shape;1284;p111"/>
          <p:cNvSpPr txBox="1"/>
          <p:nvPr>
            <p:ph idx="1" type="body"/>
          </p:nvPr>
        </p:nvSpPr>
        <p:spPr>
          <a:xfrm>
            <a:off x="4519100" y="1503675"/>
            <a:ext cx="3306000" cy="31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40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Os campos de entrada ficarão com uma borda  verde (válido) ou vermelho inválida) para indicar o que está faltando no formulário. Você também pode adicionar uma mensagem ao  .valid-feedback ou .invalid-feedback para informar ao usuário explicitamente o que está faltando, ou precisa ser feito antes de enviar o formulário.</a:t>
            </a:r>
            <a:endParaRPr sz="1400"/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br>
              <a:rPr lang="en" sz="1400"/>
            </a:br>
            <a:br>
              <a:rPr lang="en" sz="1400"/>
            </a:br>
            <a:br>
              <a:rPr lang="en" sz="1400"/>
            </a:br>
            <a:br>
              <a:rPr lang="en" sz="1400"/>
            </a:b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12"/>
          <p:cNvSpPr txBox="1"/>
          <p:nvPr>
            <p:ph type="title"/>
          </p:nvPr>
        </p:nvSpPr>
        <p:spPr>
          <a:xfrm>
            <a:off x="180550" y="1214875"/>
            <a:ext cx="26166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validation</a:t>
            </a:r>
            <a:endParaRPr/>
          </a:p>
        </p:txBody>
      </p:sp>
      <p:sp>
        <p:nvSpPr>
          <p:cNvPr id="1290" name="Google Shape;1290;p11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112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292" name="Google Shape;1292;p112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293" name="Google Shape;1293;p1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4" name="Google Shape;1294;p112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95" name="Google Shape;1295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5201" y="990051"/>
            <a:ext cx="6315949" cy="26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13"/>
          <p:cNvSpPr txBox="1"/>
          <p:nvPr>
            <p:ph type="title"/>
          </p:nvPr>
        </p:nvSpPr>
        <p:spPr>
          <a:xfrm>
            <a:off x="180550" y="1214875"/>
            <a:ext cx="26166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validation</a:t>
            </a:r>
            <a:endParaRPr/>
          </a:p>
        </p:txBody>
      </p:sp>
      <p:sp>
        <p:nvSpPr>
          <p:cNvPr id="1301" name="Google Shape;1301;p11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13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303" name="Google Shape;1303;p113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304" name="Google Shape;1304;p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5" name="Google Shape;1305;p113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6" name="Google Shape;1306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8249" y="654163"/>
            <a:ext cx="4682700" cy="3702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14"/>
          <p:cNvSpPr txBox="1"/>
          <p:nvPr>
            <p:ph type="title"/>
          </p:nvPr>
        </p:nvSpPr>
        <p:spPr>
          <a:xfrm>
            <a:off x="438150" y="1288175"/>
            <a:ext cx="35928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Carrosel</a:t>
            </a:r>
            <a:endParaRPr/>
          </a:p>
        </p:txBody>
      </p:sp>
      <p:sp>
        <p:nvSpPr>
          <p:cNvPr id="1312" name="Google Shape;1312;p11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14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14" name="Google Shape;1314;p114"/>
          <p:cNvSpPr txBox="1"/>
          <p:nvPr>
            <p:ph idx="2" type="body"/>
          </p:nvPr>
        </p:nvSpPr>
        <p:spPr>
          <a:xfrm>
            <a:off x="0" y="2439550"/>
            <a:ext cx="4209300" cy="30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Carousel é um componente para percorrer elementos, como um carrossel (slideshow).</a:t>
            </a:r>
            <a:br>
              <a:rPr lang="en" sz="1400"/>
            </a:b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1315" name="Google Shape;1315;p114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316" name="Google Shape;1316;p1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7" name="Google Shape;1317;p114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18" name="Google Shape;1318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7125" y="1421751"/>
            <a:ext cx="4996875" cy="22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15"/>
          <p:cNvSpPr txBox="1"/>
          <p:nvPr>
            <p:ph type="title"/>
          </p:nvPr>
        </p:nvSpPr>
        <p:spPr>
          <a:xfrm>
            <a:off x="180550" y="1214875"/>
            <a:ext cx="38109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Carrossel</a:t>
            </a:r>
            <a:endParaRPr/>
          </a:p>
        </p:txBody>
      </p:sp>
      <p:sp>
        <p:nvSpPr>
          <p:cNvPr id="1324" name="Google Shape;1324;p11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15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326" name="Google Shape;132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150" y="602300"/>
            <a:ext cx="5233001" cy="39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75" y="3710150"/>
            <a:ext cx="2579100" cy="83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115"/>
          <p:cNvSpPr txBox="1"/>
          <p:nvPr/>
        </p:nvSpPr>
        <p:spPr>
          <a:xfrm>
            <a:off x="755875" y="3231950"/>
            <a:ext cx="793200" cy="478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Dica:</a:t>
            </a:r>
            <a:endParaRPr>
              <a:highlight>
                <a:srgbClr val="F4CCCC"/>
              </a:highlight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29" name="Google Shape;1329;p115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330" name="Google Shape;1330;p1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1" name="Google Shape;1331;p115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